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7"/>
    <p:restoredTop sz="85516"/>
  </p:normalViewPr>
  <p:slideViewPr>
    <p:cSldViewPr snapToGrid="0">
      <p:cViewPr varScale="1">
        <p:scale>
          <a:sx n="47" d="100"/>
          <a:sy n="47" d="100"/>
        </p:scale>
        <p:origin x="1544"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lvl1pPr>
              <a:defRPr sz="2000"/>
            </a:lvl1pPr>
          </a:lstStyle>
          <a:p>
            <a:r>
              <a:t>Muito bom dia a todos. Antes demais gostaria de agradecer ao júri pela presença e disponibilidade. É uma enorme satisfação poder ter este trabalho revisto e avaliado pelo corpo docente que me ensinou e orientou ao longo destes últimos anos.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noRot="1" noChangeAspect="1"/>
          </p:cNvSpPr>
          <p:nvPr>
            <p:ph type="sldImg"/>
          </p:nvPr>
        </p:nvSpPr>
        <p:spPr>
          <a:prstGeom prst="rect">
            <a:avLst/>
          </a:prstGeom>
        </p:spPr>
        <p:txBody>
          <a:bodyPr/>
          <a:lstStyle/>
          <a:p>
            <a:endParaRPr/>
          </a:p>
        </p:txBody>
      </p:sp>
      <p:sp>
        <p:nvSpPr>
          <p:cNvPr id="210" name="Shape 210"/>
          <p:cNvSpPr>
            <a:spLocks noGrp="1"/>
          </p:cNvSpPr>
          <p:nvPr>
            <p:ph type="body" sz="quarter" idx="1"/>
          </p:nvPr>
        </p:nvSpPr>
        <p:spPr>
          <a:prstGeom prst="rect">
            <a:avLst/>
          </a:prstGeom>
        </p:spPr>
        <p:txBody>
          <a:bodyPr/>
          <a:lstStyle/>
          <a:p>
            <a:pPr>
              <a:defRPr sz="1900"/>
            </a:pPr>
            <a:r>
              <a:t>De forma a desenvolver uma solução generalizada, possível de ser implementada em diferentes industrias e resolver os problemas da Nespresso, a solução desenvolvida tem que responder a 4 requisitos essenciais:</a:t>
            </a:r>
          </a:p>
          <a:p>
            <a:pPr>
              <a:defRPr sz="1900"/>
            </a:pPr>
            <a:r>
              <a:t>Fazer inventário periódico dos items em stock, identificando apropriadamente itens adicionados e removidos, ser capaz de guardar de forma permanente informação referente às alterações do inventário com contextualização apropriada, deverá providenciar forma de visualizar as alterações de inventário e ser capaz de integrar convenientemente e de forma standerdizada em outras soluções de logística e cadeias de distribuição.</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xfrm>
            <a:off x="381000" y="685800"/>
            <a:ext cx="6096000" cy="3429000"/>
          </a:xfrm>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pPr>
              <a:defRPr sz="2000"/>
            </a:pPr>
            <a:r>
              <a:t>A solução apresentada e desenvolvida nesta dissertação é uma estante inteligente baseada em UHF RFID capaz de integrar sistemas globais de cadeias de distribuição.</a:t>
            </a:r>
          </a:p>
          <a:p>
            <a:pPr>
              <a:defRPr sz="2000"/>
            </a:pPr>
            <a:r>
              <a:t>Uma estante inteligente baseada em RFID é um estante equipada com hardware de RFID que é capaz de identificar itens pousados na mesma.</a:t>
            </a:r>
          </a:p>
          <a:p>
            <a:pPr>
              <a:defRPr sz="2000"/>
            </a:pPr>
            <a:r>
              <a:t>Uma estante inteligente consegue averiguar estado de stock em tempo real, podendo no futuro, com desenvolvimento de software de gestão apropriado, solucionar todos os problemas apresentados pela Nespresso e até de outras industrias.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a:spLocks noGrp="1" noRot="1" noChangeAspect="1"/>
          </p:cNvSpPr>
          <p:nvPr>
            <p:ph type="sldImg"/>
          </p:nvPr>
        </p:nvSpPr>
        <p:spPr>
          <a:xfrm>
            <a:off x="381000" y="685800"/>
            <a:ext cx="6096000" cy="3429000"/>
          </a:xfrm>
          <a:prstGeom prst="rect">
            <a:avLst/>
          </a:prstGeom>
        </p:spPr>
        <p:txBody>
          <a:bodyPr/>
          <a:lstStyle/>
          <a:p>
            <a:endParaRPr/>
          </a:p>
        </p:txBody>
      </p:sp>
      <p:sp>
        <p:nvSpPr>
          <p:cNvPr id="228" name="Shape 228"/>
          <p:cNvSpPr>
            <a:spLocks noGrp="1"/>
          </p:cNvSpPr>
          <p:nvPr>
            <p:ph type="body" sz="quarter" idx="1"/>
          </p:nvPr>
        </p:nvSpPr>
        <p:spPr>
          <a:prstGeom prst="rect">
            <a:avLst/>
          </a:prstGeom>
        </p:spPr>
        <p:txBody>
          <a:bodyPr/>
          <a:lstStyle/>
          <a:p>
            <a:pPr>
              <a:defRPr sz="2000"/>
            </a:pPr>
            <a:r>
              <a:t>Mas o que é UHF RFID? RFID é maioritariamente uma tecnologia de identificação wireless que usa ondas radio para identificar objectos. Tags RFID são dispositivos passivos ou activos, constituído por uma antenna e um pequeno microchip, que entrando no campo de leitura de uma antenna, ligada a um leitor compatível, comunicam com o mesmo, trocando informação, usualmente para identificação do objecto ao qual estão coladas.</a:t>
            </a:r>
          </a:p>
          <a:p>
            <a:pPr>
              <a:defRPr sz="2000"/>
            </a:pPr>
            <a:r>
              <a:t>Existem múltiplas tecnologias RFID, Ultra high frequency é uma delas. Hoje em dia é usada em todo o tipo de aplicações, devido ao baixo custo de operação, mas é tipicamente usada em cadeias de distribuição operando entre os 860 e os 956MHz do espectro electromagnético.</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noRot="1" noChangeAspect="1"/>
          </p:cNvSpPr>
          <p:nvPr>
            <p:ph type="sldImg"/>
          </p:nvPr>
        </p:nvSpPr>
        <p:spPr>
          <a:prstGeom prst="rect">
            <a:avLst/>
          </a:prstGeom>
        </p:spPr>
        <p:txBody>
          <a:bodyPr/>
          <a:lstStyle/>
          <a:p>
            <a:endParaRPr/>
          </a:p>
        </p:txBody>
      </p:sp>
      <p:sp>
        <p:nvSpPr>
          <p:cNvPr id="238" name="Shape 238"/>
          <p:cNvSpPr>
            <a:spLocks noGrp="1"/>
          </p:cNvSpPr>
          <p:nvPr>
            <p:ph type="body" sz="quarter" idx="1"/>
          </p:nvPr>
        </p:nvSpPr>
        <p:spPr>
          <a:prstGeom prst="rect">
            <a:avLst/>
          </a:prstGeom>
        </p:spPr>
        <p:txBody>
          <a:bodyPr/>
          <a:lstStyle/>
          <a:p>
            <a:pPr>
              <a:defRPr sz="2000"/>
            </a:pPr>
            <a:r>
              <a:t>De modo a facilitar integração em outros sistemas, a solução foi forçosamente decomposta em duas partes: O sistema UHF RFID, com o hardware necessário para fazer inventário das tags; e a plataforma, que corre na Cloud com todas as facilidades e tecnologias modernas actuais, podendo facilmente integrar o catalogo de serviços IT de qualquer empresa, com todos standards e serviços requeridos pela industria de distribuição.</a:t>
            </a:r>
          </a:p>
          <a:p>
            <a:pPr>
              <a:defRPr sz="2000"/>
            </a:pPr>
            <a:r>
              <a:t>Mas quais são os standards das cadeias de distribuição?</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noRot="1" noChangeAspect="1"/>
          </p:cNvSpPr>
          <p:nvPr>
            <p:ph type="sldImg"/>
          </p:nvPr>
        </p:nvSpPr>
        <p:spPr>
          <a:prstGeom prst="rect">
            <a:avLst/>
          </a:prstGeom>
        </p:spPr>
        <p:txBody>
          <a:bodyPr/>
          <a:lstStyle/>
          <a:p>
            <a:endParaRPr/>
          </a:p>
        </p:txBody>
      </p:sp>
      <p:sp>
        <p:nvSpPr>
          <p:cNvPr id="246" name="Shape 246"/>
          <p:cNvSpPr>
            <a:spLocks noGrp="1"/>
          </p:cNvSpPr>
          <p:nvPr>
            <p:ph type="body" sz="quarter" idx="1"/>
          </p:nvPr>
        </p:nvSpPr>
        <p:spPr>
          <a:prstGeom prst="rect">
            <a:avLst/>
          </a:prstGeom>
        </p:spPr>
        <p:txBody>
          <a:bodyPr/>
          <a:lstStyle/>
          <a:p>
            <a:r>
              <a:rPr dirty="0" err="1"/>
              <a:t>Actualmente</a:t>
            </a:r>
            <a:r>
              <a:rPr dirty="0"/>
              <a:t>, </a:t>
            </a:r>
            <a:r>
              <a:rPr dirty="0" err="1"/>
              <a:t>pode</a:t>
            </a:r>
            <a:r>
              <a:rPr dirty="0"/>
              <a:t>-se </a:t>
            </a:r>
            <a:r>
              <a:rPr dirty="0" err="1"/>
              <a:t>dizer</a:t>
            </a:r>
            <a:r>
              <a:rPr dirty="0"/>
              <a:t> que a </a:t>
            </a:r>
            <a:r>
              <a:rPr dirty="0" err="1"/>
              <a:t>maioria</a:t>
            </a:r>
            <a:r>
              <a:rPr dirty="0"/>
              <a:t> dos standards </a:t>
            </a:r>
            <a:r>
              <a:rPr dirty="0" err="1"/>
              <a:t>são</a:t>
            </a:r>
            <a:r>
              <a:rPr dirty="0"/>
              <a:t> </a:t>
            </a:r>
            <a:r>
              <a:rPr dirty="0" err="1"/>
              <a:t>desenvolvidos</a:t>
            </a:r>
            <a:r>
              <a:rPr dirty="0"/>
              <a:t> pela GS1 e </a:t>
            </a:r>
            <a:r>
              <a:rPr dirty="0" err="1"/>
              <a:t>empresas</a:t>
            </a:r>
            <a:r>
              <a:rPr dirty="0"/>
              <a:t> </a:t>
            </a:r>
            <a:r>
              <a:rPr dirty="0" err="1"/>
              <a:t>parceiras</a:t>
            </a:r>
            <a:r>
              <a:rPr dirty="0"/>
              <a:t>. A GS1 </a:t>
            </a:r>
            <a:r>
              <a:rPr dirty="0" err="1"/>
              <a:t>é</a:t>
            </a:r>
            <a:r>
              <a:rPr dirty="0"/>
              <a:t> </a:t>
            </a:r>
            <a:r>
              <a:rPr dirty="0" err="1"/>
              <a:t>uma</a:t>
            </a:r>
            <a:r>
              <a:rPr dirty="0"/>
              <a:t> </a:t>
            </a:r>
            <a:r>
              <a:rPr dirty="0" err="1"/>
              <a:t>organização</a:t>
            </a:r>
            <a:r>
              <a:rPr dirty="0"/>
              <a:t> </a:t>
            </a:r>
            <a:r>
              <a:rPr dirty="0" err="1"/>
              <a:t>sem</a:t>
            </a:r>
            <a:r>
              <a:rPr dirty="0"/>
              <a:t> fins </a:t>
            </a:r>
            <a:r>
              <a:rPr dirty="0" err="1"/>
              <a:t>lucrativos</a:t>
            </a:r>
            <a:r>
              <a:rPr dirty="0"/>
              <a:t>, </a:t>
            </a:r>
            <a:r>
              <a:rPr dirty="0" err="1"/>
              <a:t>estabelecida</a:t>
            </a:r>
            <a:r>
              <a:rPr dirty="0"/>
              <a:t> com a </a:t>
            </a:r>
            <a:r>
              <a:rPr dirty="0" err="1"/>
              <a:t>junção</a:t>
            </a:r>
            <a:r>
              <a:rPr dirty="0"/>
              <a:t> da EAN, UCC e </a:t>
            </a:r>
            <a:r>
              <a:rPr dirty="0" err="1"/>
              <a:t>outras</a:t>
            </a:r>
            <a:r>
              <a:rPr dirty="0"/>
              <a:t> </a:t>
            </a:r>
            <a:r>
              <a:rPr dirty="0" err="1"/>
              <a:t>organizações</a:t>
            </a:r>
            <a:r>
              <a:rPr dirty="0"/>
              <a:t> </a:t>
            </a:r>
            <a:r>
              <a:rPr dirty="0" err="1"/>
              <a:t>locais</a:t>
            </a:r>
            <a:r>
              <a:rPr dirty="0"/>
              <a:t>. A EAN e UCC era </a:t>
            </a:r>
            <a:r>
              <a:rPr dirty="0" err="1"/>
              <a:t>responsáveis</a:t>
            </a:r>
            <a:r>
              <a:rPr dirty="0"/>
              <a:t> pela </a:t>
            </a:r>
            <a:r>
              <a:rPr dirty="0" err="1"/>
              <a:t>gestão</a:t>
            </a:r>
            <a:r>
              <a:rPr dirty="0"/>
              <a:t> dos </a:t>
            </a:r>
            <a:r>
              <a:rPr dirty="0" err="1"/>
              <a:t>códigos</a:t>
            </a:r>
            <a:r>
              <a:rPr dirty="0"/>
              <a:t> de </a:t>
            </a:r>
            <a:r>
              <a:rPr dirty="0" err="1"/>
              <a:t>barras</a:t>
            </a:r>
            <a:r>
              <a:rPr dirty="0"/>
              <a:t>, o qual continua a </a:t>
            </a:r>
            <a:r>
              <a:rPr dirty="0" err="1"/>
              <a:t>fazer</a:t>
            </a:r>
            <a:r>
              <a:rPr dirty="0"/>
              <a:t> </a:t>
            </a:r>
            <a:r>
              <a:rPr dirty="0" err="1"/>
              <a:t>parte</a:t>
            </a:r>
            <a:r>
              <a:rPr dirty="0"/>
              <a:t> das </a:t>
            </a:r>
            <a:r>
              <a:rPr dirty="0" err="1"/>
              <a:t>funções</a:t>
            </a:r>
            <a:r>
              <a:rPr dirty="0"/>
              <a:t> da GS1. Entre </a:t>
            </a:r>
            <a:r>
              <a:rPr dirty="0" err="1"/>
              <a:t>todas</a:t>
            </a:r>
            <a:r>
              <a:rPr dirty="0"/>
              <a:t> as </a:t>
            </a:r>
            <a:r>
              <a:rPr dirty="0" err="1"/>
              <a:t>suas</a:t>
            </a:r>
            <a:r>
              <a:rPr dirty="0"/>
              <a:t> </a:t>
            </a:r>
            <a:r>
              <a:rPr dirty="0" err="1"/>
              <a:t>funções</a:t>
            </a:r>
            <a:r>
              <a:rPr dirty="0"/>
              <a:t>, o </a:t>
            </a:r>
            <a:r>
              <a:rPr dirty="0" err="1"/>
              <a:t>desenvolvimento</a:t>
            </a:r>
            <a:r>
              <a:rPr dirty="0"/>
              <a:t> da </a:t>
            </a:r>
            <a:r>
              <a:rPr dirty="0" err="1"/>
              <a:t>EPCGlobal</a:t>
            </a:r>
            <a:r>
              <a:rPr dirty="0"/>
              <a:t> Architecture Framework </a:t>
            </a:r>
            <a:r>
              <a:rPr dirty="0" err="1"/>
              <a:t>é</a:t>
            </a:r>
            <a:r>
              <a:rPr dirty="0"/>
              <a:t> um dos </a:t>
            </a:r>
            <a:r>
              <a:rPr dirty="0" err="1"/>
              <a:t>seus</a:t>
            </a:r>
            <a:r>
              <a:rPr dirty="0"/>
              <a:t> </a:t>
            </a:r>
            <a:r>
              <a:rPr dirty="0" err="1"/>
              <a:t>objectivos</a:t>
            </a:r>
            <a:r>
              <a:rPr dirty="0"/>
              <a:t> </a:t>
            </a:r>
            <a:r>
              <a:rPr dirty="0" err="1"/>
              <a:t>principais</a:t>
            </a:r>
            <a:r>
              <a:rPr dirty="0"/>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noRot="1" noChangeAspect="1"/>
          </p:cNvSpPr>
          <p:nvPr>
            <p:ph type="sldImg"/>
          </p:nvPr>
        </p:nvSpPr>
        <p:spPr>
          <a:xfrm>
            <a:off x="381000" y="685800"/>
            <a:ext cx="6096000" cy="3429000"/>
          </a:xfrm>
          <a:prstGeom prst="rect">
            <a:avLst/>
          </a:prstGeom>
        </p:spPr>
        <p:txBody>
          <a:bodyPr/>
          <a:lstStyle/>
          <a:p>
            <a:endParaRPr/>
          </a:p>
        </p:txBody>
      </p:sp>
      <p:sp>
        <p:nvSpPr>
          <p:cNvPr id="254" name="Shape 254"/>
          <p:cNvSpPr>
            <a:spLocks noGrp="1"/>
          </p:cNvSpPr>
          <p:nvPr>
            <p:ph type="body" sz="quarter" idx="1"/>
          </p:nvPr>
        </p:nvSpPr>
        <p:spPr>
          <a:prstGeom prst="rect">
            <a:avLst/>
          </a:prstGeom>
        </p:spPr>
        <p:txBody>
          <a:bodyPr/>
          <a:lstStyle/>
          <a:p>
            <a:r>
              <a:t>EPCglobal Architecture Framework é uma coleção de hardware, software, interfaces e standards de dados que se inter-relacionam. O framework apenas define standards, interfaces e funções que certos serviços tomam dentro da arquitectura. Isto permite empresas desenvolver soluções proprietárias mantendo compatibilidade nas trocas de informação entre parceiros empresariais.</a:t>
            </a:r>
          </a:p>
          <a:p>
            <a:r>
              <a:t>O framework assume que qualquer item consegue ser unicamente identificado em qualquer sítio do mundo.</a:t>
            </a:r>
          </a:p>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noRot="1" noChangeAspect="1"/>
          </p:cNvSpPr>
          <p:nvPr>
            <p:ph type="sldImg"/>
          </p:nvPr>
        </p:nvSpPr>
        <p:spPr>
          <a:xfrm>
            <a:off x="381000" y="685800"/>
            <a:ext cx="6096000" cy="3429000"/>
          </a:xfrm>
          <a:prstGeom prst="rect">
            <a:avLst/>
          </a:prstGeom>
        </p:spPr>
        <p:txBody>
          <a:bodyPr/>
          <a:lstStyle/>
          <a:p>
            <a:endParaRPr/>
          </a:p>
        </p:txBody>
      </p:sp>
      <p:sp>
        <p:nvSpPr>
          <p:cNvPr id="264" name="Shape 264"/>
          <p:cNvSpPr>
            <a:spLocks noGrp="1"/>
          </p:cNvSpPr>
          <p:nvPr>
            <p:ph type="body" sz="quarter" idx="1"/>
          </p:nvPr>
        </p:nvSpPr>
        <p:spPr>
          <a:prstGeom prst="rect">
            <a:avLst/>
          </a:prstGeom>
        </p:spPr>
        <p:txBody>
          <a:bodyPr/>
          <a:lstStyle>
            <a:lvl1pPr>
              <a:defRPr sz="1800"/>
            </a:lvl1pPr>
          </a:lstStyle>
          <a:p>
            <a:r>
              <a:t>Isto é possível graças ao Electronic Product Code, abreviado como EPC. EPC é um identificador universal desenvolvido para identificar qualquer objecto físico em qualquer parte do globo. EPCs podem ser representados em múltiplos formatos, dependo da camada do framework em que operam. URIs são tipicamente usados em serviços e aplicações. Codificação binária é usada maioritariamente em tags RFID, leitores e middlewares. EPC suporta diversos esquemas de codificação referente a diferentes tipos de objectos existentes em cadeias de distribuição. É interesse desta dissertação o esquema SGTIN, usado para identificar itens de venda ao cliente. SGTIN é formado por 3 números, company prefix, item reference e serial. O Company prefix é um identificador da empresa que é atribuído pela GS1 e é único. A empresa pode então registar produtos, atribuindo um item reference, que deverá ser igualmente único dentro do catálogo da empresa. Para identificar unicamente um produto específico, atribui-se um número de série. É importante de mencionar que EPCs são compatíveis com códigos de barras, sendo o próximo passo tecnológico na identificação de produtos.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prstGeom prst="rect">
            <a:avLst/>
          </a:prstGeom>
        </p:spPr>
        <p:txBody>
          <a:bodyPr/>
          <a:lstStyle/>
          <a:p>
            <a:endParaRPr/>
          </a:p>
        </p:txBody>
      </p:sp>
      <p:sp>
        <p:nvSpPr>
          <p:cNvPr id="274" name="Shape 274"/>
          <p:cNvSpPr>
            <a:spLocks noGrp="1"/>
          </p:cNvSpPr>
          <p:nvPr>
            <p:ph type="body" sz="quarter" idx="1"/>
          </p:nvPr>
        </p:nvSpPr>
        <p:spPr>
          <a:prstGeom prst="rect">
            <a:avLst/>
          </a:prstGeom>
        </p:spPr>
        <p:txBody>
          <a:bodyPr/>
          <a:lstStyle/>
          <a:p>
            <a:pPr>
              <a:defRPr sz="1900"/>
            </a:pPr>
            <a:r>
              <a:t>Estes EPCs são gerados pelos fabricantes e gravados em tags RFID, que ao longo da supply chain vão sendo lidos e contextualizados como processos de negócios através de informação standardizada pelo protocolo EPCIS. Esta informação descreve “o quê”, “quando”, “onde” e “porquê” este processo se sucedeu. Cada empresa tem o seu repositório EPCIS onde é guardada esta informação, que pode ser consultada e indexada por parceiros empresariais com permissões para tal.</a:t>
            </a:r>
          </a:p>
          <a:p>
            <a:pPr>
              <a:defRPr sz="1900"/>
            </a:pPr>
            <a:r>
              <a:t>No âmbito desta dissertação é implementada a Stack de tecnologias a vermelho, referente à estrutura completa necessária a uma empresa que pretenda implementar o EPCGlobal framework.</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xfrm>
            <a:off x="381000" y="685800"/>
            <a:ext cx="6096000" cy="3429000"/>
          </a:xfrm>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lvl1pPr>
              <a:defRPr sz="1900"/>
            </a:lvl1pPr>
          </a:lstStyle>
          <a:p>
            <a:r>
              <a:t>Uma ilustração mais pormenorizada da arquitectura definida pela EPCGlobal está exemplificada neste slide. Tags são lidas pelo leitor usando o standard EPC Class 1 Generation 2 UHF RFID. Estas leituras formam uma descrição do inventário que é enviado em codificação binária, através do protocolo LLRP, para o middleware. No middleware a informação é filtrada, agregada e enviada através da interface ALE para uma Capture Application. A Capture Application corre algoritmos referentes à lógica de negócio e contextualiza a informação do inventário em documentos EPCIS. Estes documentos EPCIS são enviados para o repositório onde são guardados permanentemente e podem ser consultados por aplicações.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pPr>
              <a:defRPr sz="1900"/>
            </a:pPr>
            <a:r>
              <a:t>A arquitectura completa elaborada nesta dissertação segue exactamente a mesma estrutura referente ao EPCGlobal framework, adicionando serviços referentes à interacção com o cliente, nomeadamente a visualização do inventário através de uma aplicação web, e um serviço de adaptação da Query Interface do repositório EPCIS, para um formato mais moderno compatível nativamente com browsers actuais. </a:t>
            </a:r>
          </a:p>
          <a:p>
            <a:pPr>
              <a:defRPr sz="1900"/>
            </a:pPr>
            <a:r>
              <a:t>Para os serviços referentes ao framework da EPCGlobal, foram usadas as implementações de código aberto da Fosstrak. Todos os serviços foram conteinerizados com o Docker e a plataforma foi orquestrada com o Docker-compose para desenvolvimento e testes.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p>
            <a:r>
              <a:rPr dirty="0"/>
              <a:t>Nesta </a:t>
            </a:r>
            <a:r>
              <a:rPr dirty="0" err="1"/>
              <a:t>apresentação</a:t>
            </a:r>
            <a:r>
              <a:rPr dirty="0"/>
              <a:t> </a:t>
            </a:r>
            <a:r>
              <a:rPr dirty="0" err="1"/>
              <a:t>vou</a:t>
            </a:r>
            <a:r>
              <a:rPr dirty="0"/>
              <a:t> </a:t>
            </a:r>
            <a:r>
              <a:rPr dirty="0" err="1"/>
              <a:t>começar</a:t>
            </a:r>
            <a:r>
              <a:rPr dirty="0"/>
              <a:t> por </a:t>
            </a:r>
            <a:r>
              <a:rPr dirty="0" err="1"/>
              <a:t>contextualizar</a:t>
            </a:r>
            <a:r>
              <a:rPr dirty="0"/>
              <a:t> a </a:t>
            </a:r>
            <a:r>
              <a:rPr dirty="0" err="1"/>
              <a:t>dissertação</a:t>
            </a:r>
            <a:r>
              <a:rPr dirty="0"/>
              <a:t> e a </a:t>
            </a:r>
            <a:r>
              <a:rPr dirty="0" err="1"/>
              <a:t>motivação</a:t>
            </a:r>
            <a:r>
              <a:rPr dirty="0"/>
              <a:t> por </a:t>
            </a:r>
            <a:r>
              <a:rPr dirty="0" err="1"/>
              <a:t>trás</a:t>
            </a:r>
            <a:r>
              <a:rPr dirty="0"/>
              <a:t> da </a:t>
            </a:r>
            <a:r>
              <a:rPr dirty="0" err="1"/>
              <a:t>mesma</a:t>
            </a:r>
            <a:r>
              <a:rPr dirty="0"/>
              <a:t>, </a:t>
            </a:r>
            <a:r>
              <a:rPr dirty="0" err="1"/>
              <a:t>seguido</a:t>
            </a:r>
            <a:r>
              <a:rPr dirty="0"/>
              <a:t> por </a:t>
            </a:r>
            <a:r>
              <a:rPr dirty="0" err="1"/>
              <a:t>uma</a:t>
            </a:r>
            <a:r>
              <a:rPr dirty="0"/>
              <a:t> </a:t>
            </a:r>
            <a:r>
              <a:rPr dirty="0" err="1"/>
              <a:t>descrição</a:t>
            </a:r>
            <a:r>
              <a:rPr dirty="0"/>
              <a:t> dos </a:t>
            </a:r>
            <a:r>
              <a:rPr dirty="0" err="1"/>
              <a:t>objectivos</a:t>
            </a:r>
            <a:r>
              <a:rPr dirty="0"/>
              <a:t> </a:t>
            </a:r>
            <a:r>
              <a:rPr dirty="0" err="1"/>
              <a:t>definidos</a:t>
            </a:r>
            <a:r>
              <a:rPr dirty="0"/>
              <a:t>.</a:t>
            </a:r>
          </a:p>
          <a:p>
            <a:r>
              <a:rPr dirty="0" err="1"/>
              <a:t>Proced</a:t>
            </a:r>
            <a:r>
              <a:rPr lang="pt-PT" dirty="0"/>
              <a:t>o</a:t>
            </a:r>
            <a:r>
              <a:rPr dirty="0"/>
              <a:t> com </a:t>
            </a:r>
            <a:r>
              <a:rPr dirty="0" err="1"/>
              <a:t>uma</a:t>
            </a:r>
            <a:r>
              <a:rPr dirty="0"/>
              <a:t> </a:t>
            </a:r>
            <a:r>
              <a:rPr dirty="0" err="1"/>
              <a:t>discussão</a:t>
            </a:r>
            <a:r>
              <a:rPr dirty="0"/>
              <a:t> da </a:t>
            </a:r>
            <a:r>
              <a:rPr dirty="0" err="1"/>
              <a:t>solução</a:t>
            </a:r>
            <a:r>
              <a:rPr dirty="0"/>
              <a:t> </a:t>
            </a:r>
            <a:r>
              <a:rPr dirty="0" err="1"/>
              <a:t>desenvolvida</a:t>
            </a:r>
            <a:r>
              <a:rPr dirty="0"/>
              <a:t>, com </a:t>
            </a:r>
            <a:r>
              <a:rPr dirty="0" err="1"/>
              <a:t>uma</a:t>
            </a:r>
            <a:r>
              <a:rPr dirty="0"/>
              <a:t> </a:t>
            </a:r>
            <a:r>
              <a:rPr dirty="0" err="1"/>
              <a:t>pequena</a:t>
            </a:r>
            <a:r>
              <a:rPr dirty="0"/>
              <a:t> </a:t>
            </a:r>
            <a:r>
              <a:rPr dirty="0" err="1"/>
              <a:t>elaboração</a:t>
            </a:r>
            <a:r>
              <a:rPr dirty="0"/>
              <a:t> </a:t>
            </a:r>
            <a:r>
              <a:rPr dirty="0" err="1"/>
              <a:t>nas</a:t>
            </a:r>
            <a:r>
              <a:rPr dirty="0"/>
              <a:t> </a:t>
            </a:r>
            <a:r>
              <a:rPr dirty="0" err="1"/>
              <a:t>tecnologias</a:t>
            </a:r>
            <a:r>
              <a:rPr dirty="0"/>
              <a:t> por </a:t>
            </a:r>
            <a:r>
              <a:rPr dirty="0" err="1"/>
              <a:t>detrás</a:t>
            </a:r>
            <a:r>
              <a:rPr dirty="0"/>
              <a:t> da </a:t>
            </a:r>
            <a:r>
              <a:rPr dirty="0" err="1"/>
              <a:t>mesma</a:t>
            </a:r>
            <a:r>
              <a:rPr dirty="0"/>
              <a:t>. </a:t>
            </a:r>
            <a:r>
              <a:rPr dirty="0" err="1"/>
              <a:t>Termin</a:t>
            </a:r>
            <a:r>
              <a:rPr lang="pt-PT" dirty="0"/>
              <a:t>o</a:t>
            </a:r>
            <a:r>
              <a:rPr dirty="0"/>
              <a:t> com </a:t>
            </a:r>
            <a:r>
              <a:rPr dirty="0" err="1"/>
              <a:t>uma</a:t>
            </a:r>
            <a:r>
              <a:rPr dirty="0"/>
              <a:t> </a:t>
            </a:r>
            <a:r>
              <a:rPr dirty="0" err="1"/>
              <a:t>apresentação</a:t>
            </a:r>
            <a:r>
              <a:rPr dirty="0"/>
              <a:t> dos testes </a:t>
            </a:r>
            <a:r>
              <a:rPr dirty="0" err="1"/>
              <a:t>elaborados</a:t>
            </a:r>
            <a:r>
              <a:rPr dirty="0"/>
              <a:t>, </a:t>
            </a:r>
            <a:r>
              <a:rPr dirty="0" err="1"/>
              <a:t>conclusão</a:t>
            </a:r>
            <a:r>
              <a:rPr dirty="0"/>
              <a:t> e </a:t>
            </a:r>
            <a:r>
              <a:rPr dirty="0" err="1"/>
              <a:t>proposta</a:t>
            </a:r>
            <a:r>
              <a:rPr dirty="0"/>
              <a:t> de </a:t>
            </a:r>
            <a:r>
              <a:rPr dirty="0" err="1"/>
              <a:t>trabalho</a:t>
            </a:r>
            <a:r>
              <a:rPr dirty="0"/>
              <a:t> </a:t>
            </a:r>
            <a:r>
              <a:rPr dirty="0" err="1"/>
              <a:t>futuro</a:t>
            </a:r>
            <a:r>
              <a:rPr dirty="0"/>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a:spLocks noGrp="1" noRot="1" noChangeAspect="1"/>
          </p:cNvSpPr>
          <p:nvPr>
            <p:ph type="sldImg"/>
          </p:nvPr>
        </p:nvSpPr>
        <p:spPr>
          <a:xfrm>
            <a:off x="381000" y="685800"/>
            <a:ext cx="6096000" cy="3429000"/>
          </a:xfrm>
          <a:prstGeom prst="rect">
            <a:avLst/>
          </a:prstGeom>
        </p:spPr>
        <p:txBody>
          <a:bodyPr/>
          <a:lstStyle/>
          <a:p>
            <a:endParaRPr/>
          </a:p>
        </p:txBody>
      </p:sp>
      <p:sp>
        <p:nvSpPr>
          <p:cNvPr id="300" name="Shape 300"/>
          <p:cNvSpPr>
            <a:spLocks noGrp="1"/>
          </p:cNvSpPr>
          <p:nvPr>
            <p:ph type="body" sz="quarter" idx="1"/>
          </p:nvPr>
        </p:nvSpPr>
        <p:spPr>
          <a:prstGeom prst="rect">
            <a:avLst/>
          </a:prstGeom>
        </p:spPr>
        <p:txBody>
          <a:bodyPr/>
          <a:lstStyle/>
          <a:p>
            <a:pPr>
              <a:defRPr sz="2000"/>
            </a:pPr>
            <a:r>
              <a:t>Voltando atrás, à implementação do sistema RFID, foi usado o leitor Speedway R120 da Impinj e antena advantenna-p14 da Keonn, ambos presos debaixo da primeira prateleira da estante, com a antena a radiar para cima.</a:t>
            </a:r>
          </a:p>
          <a:p>
            <a:pPr>
              <a:defRPr sz="2000"/>
            </a:pPr>
            <a:r>
              <a:t>Esta escolha teve em consideração um equilíbrio entre 4 aspectos: contenção de custos, performance da solução, tempo de desenvolvimento e o uso de hardware compatível com os standards da EPCGlobal, nomeadamente EPC Generation 2 e LLRP.</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rPr dirty="0" err="1"/>
              <a:t>Fazendo</a:t>
            </a:r>
            <a:r>
              <a:rPr dirty="0"/>
              <a:t> um overview </a:t>
            </a:r>
            <a:r>
              <a:rPr dirty="0" err="1"/>
              <a:t>rápido</a:t>
            </a:r>
            <a:r>
              <a:rPr dirty="0"/>
              <a:t> do </a:t>
            </a:r>
            <a:r>
              <a:rPr dirty="0" err="1"/>
              <a:t>fluxo</a:t>
            </a:r>
            <a:r>
              <a:rPr dirty="0"/>
              <a:t> de dados </a:t>
            </a:r>
            <a:r>
              <a:rPr dirty="0" err="1"/>
              <a:t>na</a:t>
            </a:r>
            <a:r>
              <a:rPr dirty="0"/>
              <a:t> </a:t>
            </a:r>
            <a:r>
              <a:rPr dirty="0" err="1"/>
              <a:t>plataforma</a:t>
            </a:r>
            <a:r>
              <a:rPr dirty="0"/>
              <a:t>. O </a:t>
            </a:r>
            <a:r>
              <a:rPr dirty="0" err="1"/>
              <a:t>leitor</a:t>
            </a:r>
            <a:r>
              <a:rPr dirty="0"/>
              <a:t> </a:t>
            </a:r>
            <a:r>
              <a:rPr dirty="0" err="1"/>
              <a:t>faz</a:t>
            </a:r>
            <a:r>
              <a:rPr dirty="0"/>
              <a:t> </a:t>
            </a:r>
            <a:r>
              <a:rPr dirty="0" err="1"/>
              <a:t>inventário</a:t>
            </a:r>
            <a:r>
              <a:rPr dirty="0"/>
              <a:t> das tags no campo de </a:t>
            </a:r>
            <a:r>
              <a:rPr dirty="0" err="1"/>
              <a:t>visão</a:t>
            </a:r>
            <a:r>
              <a:rPr dirty="0"/>
              <a:t> da </a:t>
            </a:r>
            <a:r>
              <a:rPr dirty="0" err="1"/>
              <a:t>antena</a:t>
            </a:r>
            <a:r>
              <a:rPr dirty="0"/>
              <a:t>, que é </a:t>
            </a:r>
            <a:r>
              <a:rPr dirty="0" err="1"/>
              <a:t>transmitido</a:t>
            </a:r>
            <a:r>
              <a:rPr dirty="0"/>
              <a:t> </a:t>
            </a:r>
            <a:r>
              <a:rPr dirty="0" err="1"/>
              <a:t>através</a:t>
            </a:r>
            <a:r>
              <a:rPr dirty="0"/>
              <a:t> do </a:t>
            </a:r>
            <a:r>
              <a:rPr dirty="0" err="1"/>
              <a:t>protocolo</a:t>
            </a:r>
            <a:r>
              <a:rPr dirty="0"/>
              <a:t> LLRP para o Middleware.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noRot="1" noChangeAspect="1"/>
          </p:cNvSpPr>
          <p:nvPr>
            <p:ph type="sldImg"/>
          </p:nvPr>
        </p:nvSpPr>
        <p:spPr>
          <a:xfrm>
            <a:off x="381000" y="685800"/>
            <a:ext cx="6096000" cy="3429000"/>
          </a:xfrm>
          <a:prstGeom prst="rect">
            <a:avLst/>
          </a:prstGeom>
        </p:spPr>
        <p:txBody>
          <a:bodyPr/>
          <a:lstStyle/>
          <a:p>
            <a:endParaRPr/>
          </a:p>
        </p:txBody>
      </p:sp>
      <p:sp>
        <p:nvSpPr>
          <p:cNvPr id="323" name="Shape 323"/>
          <p:cNvSpPr>
            <a:spLocks noGrp="1"/>
          </p:cNvSpPr>
          <p:nvPr>
            <p:ph type="body" sz="quarter" idx="1"/>
          </p:nvPr>
        </p:nvSpPr>
        <p:spPr>
          <a:prstGeom prst="rect">
            <a:avLst/>
          </a:prstGeom>
        </p:spPr>
        <p:txBody>
          <a:bodyPr/>
          <a:lstStyle/>
          <a:p>
            <a:r>
              <a:rPr dirty="0"/>
              <a:t>O Middleware </a:t>
            </a:r>
            <a:r>
              <a:rPr dirty="0" err="1"/>
              <a:t>traduz</a:t>
            </a:r>
            <a:r>
              <a:rPr dirty="0"/>
              <a:t> </a:t>
            </a:r>
            <a:r>
              <a:rPr dirty="0" err="1"/>
              <a:t>os</a:t>
            </a:r>
            <a:r>
              <a:rPr dirty="0"/>
              <a:t> EPCs, </a:t>
            </a:r>
            <a:r>
              <a:rPr dirty="0" err="1"/>
              <a:t>agrega</a:t>
            </a:r>
            <a:r>
              <a:rPr dirty="0"/>
              <a:t> e </a:t>
            </a:r>
            <a:r>
              <a:rPr dirty="0" err="1"/>
              <a:t>faz</a:t>
            </a:r>
            <a:r>
              <a:rPr dirty="0"/>
              <a:t> </a:t>
            </a:r>
            <a:r>
              <a:rPr dirty="0" err="1"/>
              <a:t>uma</a:t>
            </a:r>
            <a:r>
              <a:rPr dirty="0"/>
              <a:t> </a:t>
            </a:r>
            <a:r>
              <a:rPr dirty="0" err="1"/>
              <a:t>análise</a:t>
            </a:r>
            <a:r>
              <a:rPr dirty="0"/>
              <a:t> </a:t>
            </a:r>
            <a:r>
              <a:rPr dirty="0" err="1"/>
              <a:t>diferencial</a:t>
            </a:r>
            <a:r>
              <a:rPr dirty="0"/>
              <a:t> das tags. Essa </a:t>
            </a:r>
            <a:r>
              <a:rPr dirty="0" err="1"/>
              <a:t>informação</a:t>
            </a:r>
            <a:r>
              <a:rPr dirty="0"/>
              <a:t> é </a:t>
            </a:r>
            <a:r>
              <a:rPr dirty="0" err="1"/>
              <a:t>então</a:t>
            </a:r>
            <a:r>
              <a:rPr dirty="0"/>
              <a:t> </a:t>
            </a:r>
            <a:r>
              <a:rPr dirty="0" err="1"/>
              <a:t>enviada</a:t>
            </a:r>
            <a:r>
              <a:rPr dirty="0"/>
              <a:t> </a:t>
            </a:r>
            <a:r>
              <a:rPr dirty="0" err="1"/>
              <a:t>em</a:t>
            </a:r>
            <a:r>
              <a:rPr dirty="0"/>
              <a:t> XML para a capture </a:t>
            </a:r>
            <a:r>
              <a:rPr dirty="0" err="1"/>
              <a:t>aplication</a:t>
            </a:r>
            <a:r>
              <a:rPr dirty="0"/>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Shape 333"/>
          <p:cNvSpPr>
            <a:spLocks noGrp="1" noRot="1" noChangeAspect="1"/>
          </p:cNvSpPr>
          <p:nvPr>
            <p:ph type="sldImg"/>
          </p:nvPr>
        </p:nvSpPr>
        <p:spPr>
          <a:xfrm>
            <a:off x="381000" y="685800"/>
            <a:ext cx="6096000" cy="3429000"/>
          </a:xfrm>
          <a:prstGeom prst="rect">
            <a:avLst/>
          </a:prstGeom>
        </p:spPr>
        <p:txBody>
          <a:bodyPr/>
          <a:lstStyle/>
          <a:p>
            <a:endParaRPr/>
          </a:p>
        </p:txBody>
      </p:sp>
      <p:sp>
        <p:nvSpPr>
          <p:cNvPr id="334" name="Shape 334"/>
          <p:cNvSpPr>
            <a:spLocks noGrp="1"/>
          </p:cNvSpPr>
          <p:nvPr>
            <p:ph type="body" sz="quarter" idx="1"/>
          </p:nvPr>
        </p:nvSpPr>
        <p:spPr>
          <a:prstGeom prst="rect">
            <a:avLst/>
          </a:prstGeom>
        </p:spPr>
        <p:txBody>
          <a:bodyPr/>
          <a:lstStyle/>
          <a:p>
            <a:r>
              <a:rPr dirty="0"/>
              <a:t>A capture application </a:t>
            </a:r>
            <a:r>
              <a:rPr dirty="0" err="1"/>
              <a:t>contextualiza</a:t>
            </a:r>
            <a:r>
              <a:rPr dirty="0"/>
              <a:t> a </a:t>
            </a:r>
            <a:r>
              <a:rPr dirty="0" err="1"/>
              <a:t>informação</a:t>
            </a:r>
            <a:r>
              <a:rPr dirty="0"/>
              <a:t> </a:t>
            </a:r>
            <a:r>
              <a:rPr dirty="0" err="1"/>
              <a:t>adicionando</a:t>
            </a:r>
            <a:r>
              <a:rPr dirty="0"/>
              <a:t> o “</a:t>
            </a:r>
            <a:r>
              <a:rPr dirty="0" err="1"/>
              <a:t>onde</a:t>
            </a:r>
            <a:r>
              <a:rPr dirty="0"/>
              <a:t>”, “</a:t>
            </a:r>
            <a:r>
              <a:rPr dirty="0" err="1"/>
              <a:t>quando</a:t>
            </a:r>
            <a:r>
              <a:rPr dirty="0"/>
              <a:t>” e “</a:t>
            </a:r>
            <a:r>
              <a:rPr dirty="0" err="1"/>
              <a:t>porquê</a:t>
            </a:r>
            <a:r>
              <a:rPr dirty="0"/>
              <a:t>” </a:t>
            </a:r>
            <a:r>
              <a:rPr dirty="0" err="1"/>
              <a:t>desta</a:t>
            </a:r>
            <a:r>
              <a:rPr dirty="0"/>
              <a:t> </a:t>
            </a:r>
            <a:r>
              <a:rPr dirty="0" err="1"/>
              <a:t>mudança</a:t>
            </a:r>
            <a:r>
              <a:rPr dirty="0"/>
              <a:t> de </a:t>
            </a:r>
            <a:r>
              <a:rPr dirty="0" err="1"/>
              <a:t>inventário</a:t>
            </a:r>
            <a:r>
              <a:rPr dirty="0"/>
              <a:t>. Essa </a:t>
            </a:r>
            <a:r>
              <a:rPr dirty="0" err="1"/>
              <a:t>informação</a:t>
            </a:r>
            <a:r>
              <a:rPr dirty="0"/>
              <a:t> é </a:t>
            </a:r>
            <a:r>
              <a:rPr dirty="0" err="1"/>
              <a:t>enviada</a:t>
            </a:r>
            <a:r>
              <a:rPr dirty="0"/>
              <a:t> para a Capture Interface do </a:t>
            </a:r>
            <a:r>
              <a:rPr dirty="0" err="1"/>
              <a:t>repositório</a:t>
            </a:r>
            <a:r>
              <a:rPr dirty="0"/>
              <a:t> EPCIS </a:t>
            </a:r>
            <a:r>
              <a:rPr dirty="0" err="1"/>
              <a:t>em</a:t>
            </a:r>
            <a:r>
              <a:rPr dirty="0"/>
              <a:t> </a:t>
            </a:r>
            <a:r>
              <a:rPr dirty="0" err="1"/>
              <a:t>documentos</a:t>
            </a:r>
            <a:r>
              <a:rPr dirty="0"/>
              <a:t> EPICS. </a:t>
            </a:r>
            <a:r>
              <a:rPr dirty="0" err="1"/>
              <a:t>Documentos</a:t>
            </a:r>
            <a:r>
              <a:rPr dirty="0"/>
              <a:t> EPCIS </a:t>
            </a:r>
            <a:r>
              <a:rPr dirty="0" err="1"/>
              <a:t>são</a:t>
            </a:r>
            <a:r>
              <a:rPr dirty="0"/>
              <a:t> </a:t>
            </a:r>
            <a:r>
              <a:rPr dirty="0" err="1"/>
              <a:t>descritos</a:t>
            </a:r>
            <a:r>
              <a:rPr dirty="0"/>
              <a:t> </a:t>
            </a:r>
            <a:r>
              <a:rPr dirty="0" err="1"/>
              <a:t>em</a:t>
            </a:r>
            <a:r>
              <a:rPr dirty="0"/>
              <a:t> XML </a:t>
            </a:r>
            <a:r>
              <a:rPr dirty="0" err="1"/>
              <a:t>seguindo</a:t>
            </a:r>
            <a:r>
              <a:rPr dirty="0"/>
              <a:t> </a:t>
            </a:r>
            <a:r>
              <a:rPr dirty="0" err="1"/>
              <a:t>os</a:t>
            </a:r>
            <a:r>
              <a:rPr dirty="0"/>
              <a:t> standards de </a:t>
            </a:r>
            <a:r>
              <a:rPr dirty="0" err="1"/>
              <a:t>vocabulário</a:t>
            </a:r>
            <a:r>
              <a:rPr dirty="0"/>
              <a:t> </a:t>
            </a:r>
            <a:r>
              <a:rPr dirty="0" err="1"/>
              <a:t>definidos</a:t>
            </a:r>
            <a:r>
              <a:rPr dirty="0"/>
              <a:t> pela GS1 para </a:t>
            </a:r>
            <a:r>
              <a:rPr dirty="0" err="1"/>
              <a:t>cadeias</a:t>
            </a:r>
            <a:r>
              <a:rPr dirty="0"/>
              <a:t> de </a:t>
            </a:r>
            <a:r>
              <a:rPr dirty="0" err="1"/>
              <a:t>logística</a:t>
            </a:r>
            <a:r>
              <a:rPr dirty="0"/>
              <a:t> e </a:t>
            </a:r>
            <a:r>
              <a:rPr dirty="0" err="1"/>
              <a:t>distribuição</a:t>
            </a:r>
            <a:r>
              <a:rPr dirty="0"/>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hape 343"/>
          <p:cNvSpPr>
            <a:spLocks noGrp="1" noRot="1" noChangeAspect="1"/>
          </p:cNvSpPr>
          <p:nvPr>
            <p:ph type="sldImg"/>
          </p:nvPr>
        </p:nvSpPr>
        <p:spPr>
          <a:xfrm>
            <a:off x="381000" y="685800"/>
            <a:ext cx="6096000" cy="3429000"/>
          </a:xfrm>
          <a:prstGeom prst="rect">
            <a:avLst/>
          </a:prstGeom>
        </p:spPr>
        <p:txBody>
          <a:bodyPr/>
          <a:lstStyle/>
          <a:p>
            <a:endParaRPr/>
          </a:p>
        </p:txBody>
      </p:sp>
      <p:sp>
        <p:nvSpPr>
          <p:cNvPr id="344" name="Shape 344"/>
          <p:cNvSpPr>
            <a:spLocks noGrp="1"/>
          </p:cNvSpPr>
          <p:nvPr>
            <p:ph type="body" sz="quarter" idx="1"/>
          </p:nvPr>
        </p:nvSpPr>
        <p:spPr>
          <a:prstGeom prst="rect">
            <a:avLst/>
          </a:prstGeom>
        </p:spPr>
        <p:txBody>
          <a:bodyPr/>
          <a:lstStyle/>
          <a:p>
            <a:r>
              <a:rPr dirty="0"/>
              <a:t>Para o </a:t>
            </a:r>
            <a:r>
              <a:rPr dirty="0" err="1"/>
              <a:t>cliente</a:t>
            </a:r>
            <a:r>
              <a:rPr dirty="0"/>
              <a:t> web </a:t>
            </a:r>
            <a:r>
              <a:rPr dirty="0" err="1"/>
              <a:t>indexar</a:t>
            </a:r>
            <a:r>
              <a:rPr dirty="0"/>
              <a:t> a </a:t>
            </a:r>
            <a:r>
              <a:rPr dirty="0" err="1"/>
              <a:t>informação</a:t>
            </a:r>
            <a:r>
              <a:rPr dirty="0"/>
              <a:t> no </a:t>
            </a:r>
            <a:r>
              <a:rPr dirty="0" err="1"/>
              <a:t>repositório</a:t>
            </a:r>
            <a:r>
              <a:rPr dirty="0"/>
              <a:t> EPICS, </a:t>
            </a:r>
            <a:r>
              <a:rPr dirty="0" err="1"/>
              <a:t>este</a:t>
            </a:r>
            <a:r>
              <a:rPr dirty="0"/>
              <a:t> </a:t>
            </a:r>
            <a:r>
              <a:rPr dirty="0" err="1"/>
              <a:t>faz</a:t>
            </a:r>
            <a:r>
              <a:rPr dirty="0"/>
              <a:t> um HTTP request </a:t>
            </a:r>
            <a:r>
              <a:rPr dirty="0" err="1"/>
              <a:t>ao</a:t>
            </a:r>
            <a:r>
              <a:rPr dirty="0"/>
              <a:t> EPCIS Adapter.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a:spLocks noGrp="1" noRot="1" noChangeAspect="1"/>
          </p:cNvSpPr>
          <p:nvPr>
            <p:ph type="sldImg"/>
          </p:nvPr>
        </p:nvSpPr>
        <p:spPr>
          <a:xfrm>
            <a:off x="381000" y="685800"/>
            <a:ext cx="6096000" cy="3429000"/>
          </a:xfrm>
          <a:prstGeom prst="rect">
            <a:avLst/>
          </a:prstGeom>
        </p:spPr>
        <p:txBody>
          <a:bodyPr/>
          <a:lstStyle/>
          <a:p>
            <a:endParaRPr/>
          </a:p>
        </p:txBody>
      </p:sp>
      <p:sp>
        <p:nvSpPr>
          <p:cNvPr id="355" name="Shape 355"/>
          <p:cNvSpPr>
            <a:spLocks noGrp="1"/>
          </p:cNvSpPr>
          <p:nvPr>
            <p:ph type="body" sz="quarter" idx="1"/>
          </p:nvPr>
        </p:nvSpPr>
        <p:spPr>
          <a:prstGeom prst="rect">
            <a:avLst/>
          </a:prstGeom>
        </p:spPr>
        <p:txBody>
          <a:bodyPr/>
          <a:lstStyle/>
          <a:p>
            <a:r>
              <a:rPr dirty="0"/>
              <a:t>O EPCIS adapter </a:t>
            </a:r>
            <a:r>
              <a:rPr dirty="0" err="1"/>
              <a:t>traduz</a:t>
            </a:r>
            <a:r>
              <a:rPr dirty="0"/>
              <a:t> </a:t>
            </a:r>
            <a:r>
              <a:rPr dirty="0" err="1"/>
              <a:t>esse</a:t>
            </a:r>
            <a:r>
              <a:rPr dirty="0"/>
              <a:t> request para um envelope SOAP, que é </a:t>
            </a:r>
            <a:r>
              <a:rPr dirty="0" err="1"/>
              <a:t>então</a:t>
            </a:r>
            <a:r>
              <a:rPr dirty="0"/>
              <a:t> </a:t>
            </a:r>
            <a:r>
              <a:rPr dirty="0" err="1"/>
              <a:t>enviado</a:t>
            </a:r>
            <a:r>
              <a:rPr dirty="0"/>
              <a:t> para o EPCIS repository.</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xfrm>
            <a:off x="381000" y="685800"/>
            <a:ext cx="6096000" cy="3429000"/>
          </a:xfrm>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O repositório EPCIS devolve então os dados ao EPCIS Adapter em XML.</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81000" y="685800"/>
            <a:ext cx="6096000"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rPr dirty="0"/>
              <a:t>O EPCIS adapter </a:t>
            </a:r>
            <a:r>
              <a:rPr dirty="0" err="1"/>
              <a:t>converte</a:t>
            </a:r>
            <a:r>
              <a:rPr dirty="0"/>
              <a:t> </a:t>
            </a:r>
            <a:r>
              <a:rPr dirty="0" err="1"/>
              <a:t>os</a:t>
            </a:r>
            <a:r>
              <a:rPr dirty="0"/>
              <a:t> dados de XML para JSON e </a:t>
            </a:r>
            <a:r>
              <a:rPr dirty="0" err="1"/>
              <a:t>envia</a:t>
            </a:r>
            <a:r>
              <a:rPr dirty="0"/>
              <a:t> para a </a:t>
            </a:r>
            <a:r>
              <a:rPr dirty="0" err="1"/>
              <a:t>cliente</a:t>
            </a:r>
            <a:r>
              <a:rPr dirty="0"/>
              <a:t> web.</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Shape 383"/>
          <p:cNvSpPr>
            <a:spLocks noGrp="1" noRot="1" noChangeAspect="1"/>
          </p:cNvSpPr>
          <p:nvPr>
            <p:ph type="sldImg"/>
          </p:nvPr>
        </p:nvSpPr>
        <p:spPr>
          <a:prstGeom prst="rect">
            <a:avLst/>
          </a:prstGeom>
        </p:spPr>
        <p:txBody>
          <a:bodyPr/>
          <a:lstStyle/>
          <a:p>
            <a:endParaRPr/>
          </a:p>
        </p:txBody>
      </p:sp>
      <p:sp>
        <p:nvSpPr>
          <p:cNvPr id="384" name="Shape 384"/>
          <p:cNvSpPr>
            <a:spLocks noGrp="1"/>
          </p:cNvSpPr>
          <p:nvPr>
            <p:ph type="body" sz="quarter" idx="1"/>
          </p:nvPr>
        </p:nvSpPr>
        <p:spPr>
          <a:prstGeom prst="rect">
            <a:avLst/>
          </a:prstGeom>
        </p:spPr>
        <p:txBody>
          <a:bodyPr/>
          <a:lstStyle/>
          <a:p>
            <a:r>
              <a:t>Um printscreen da aplicação web com alguns movimentos de inventário pode ser vista neste slide.</a:t>
            </a:r>
          </a:p>
          <a:p>
            <a:r>
              <a:t>É possível visualizar as mudanças de inventário: com data e hora, números de série e tipo de café. A aplicação é também capaz de diferenciar sleeves de caixas de transporte, adicionando um icon de caixa quando se trata de caixa de transporte.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a:defRPr sz="1900"/>
            </a:pPr>
            <a:r>
              <a:t>Para validar a solução foram efectuados 4 testes, todos com uma potencia de transmissão de 30dBm e sensibilidade máxima de leitura de -80dBm. </a:t>
            </a:r>
          </a:p>
          <a:p>
            <a:pPr>
              <a:defRPr sz="1900"/>
            </a:pPr>
            <a:r>
              <a:t>O primeiro teste foi uma avaliação preliminar da orientação ótima das tags na estante. Foram testadas 3 orientações, dividindo a primeira prateleira em 18 quadrantes, e medindo o RSSI referente a uma tag única. A medição foi feita medindo 1000 valores por quadrante, num movimento uniforme e igual entre medições de quadrantes. O resultado por quadrante é uma média desses 1000 valores de RSSI. Todas as orientações apresentaram peculiaridades únicas, com dificuldades de leitura em diferentes zonas, não existindo uma orientação superior. Procedeu-se então à implementação do sistema com tags na orientação lateral, que teoricamente dariam mais problemas, testando assim o sistema nas piores condições de orientação.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noRot="1" noChangeAspect="1"/>
          </p:cNvSpPr>
          <p:nvPr>
            <p:ph type="sldImg"/>
          </p:nvPr>
        </p:nvSpPr>
        <p:spPr>
          <a:xfrm>
            <a:off x="381000" y="685800"/>
            <a:ext cx="6096000" cy="3429000"/>
          </a:xfrm>
          <a:prstGeom prst="rect">
            <a:avLst/>
          </a:prstGeom>
        </p:spPr>
        <p:txBody>
          <a:bodyPr/>
          <a:lstStyle/>
          <a:p>
            <a:endParaRPr/>
          </a:p>
        </p:txBody>
      </p:sp>
      <p:sp>
        <p:nvSpPr>
          <p:cNvPr id="140" name="Shape 140"/>
          <p:cNvSpPr>
            <a:spLocks noGrp="1"/>
          </p:cNvSpPr>
          <p:nvPr>
            <p:ph type="body" sz="quarter" idx="1"/>
          </p:nvPr>
        </p:nvSpPr>
        <p:spPr>
          <a:prstGeom prst="rect">
            <a:avLst/>
          </a:prstGeom>
        </p:spPr>
        <p:txBody>
          <a:bodyPr/>
          <a:lstStyle/>
          <a:p>
            <a:pPr>
              <a:defRPr sz="2000"/>
            </a:pPr>
            <a:r>
              <a:rPr dirty="0" err="1"/>
              <a:t>Esta</a:t>
            </a:r>
            <a:r>
              <a:rPr dirty="0"/>
              <a:t> </a:t>
            </a:r>
            <a:r>
              <a:rPr dirty="0" err="1"/>
              <a:t>apresentação</a:t>
            </a:r>
            <a:r>
              <a:rPr dirty="0"/>
              <a:t> segue o </a:t>
            </a:r>
            <a:r>
              <a:rPr dirty="0" err="1"/>
              <a:t>trabalho</a:t>
            </a:r>
            <a:r>
              <a:rPr lang="pt-PT" dirty="0"/>
              <a:t> prático </a:t>
            </a:r>
            <a:r>
              <a:rPr dirty="0" err="1"/>
              <a:t>desta</a:t>
            </a:r>
            <a:r>
              <a:rPr dirty="0"/>
              <a:t> </a:t>
            </a:r>
            <a:r>
              <a:rPr dirty="0" err="1"/>
              <a:t>dissertação</a:t>
            </a:r>
            <a:r>
              <a:rPr dirty="0"/>
              <a:t>, </a:t>
            </a:r>
            <a:r>
              <a:rPr dirty="0" err="1"/>
              <a:t>apresentando</a:t>
            </a:r>
            <a:r>
              <a:rPr dirty="0"/>
              <a:t> o </a:t>
            </a:r>
            <a:r>
              <a:rPr dirty="0" err="1"/>
              <a:t>desenvolvimento</a:t>
            </a:r>
            <a:r>
              <a:rPr dirty="0"/>
              <a:t> de </a:t>
            </a:r>
            <a:r>
              <a:rPr dirty="0" err="1"/>
              <a:t>uma</a:t>
            </a:r>
            <a:r>
              <a:rPr dirty="0"/>
              <a:t> </a:t>
            </a:r>
            <a:r>
              <a:rPr dirty="0" err="1"/>
              <a:t>estante</a:t>
            </a:r>
            <a:r>
              <a:rPr dirty="0"/>
              <a:t> </a:t>
            </a:r>
            <a:r>
              <a:rPr dirty="0" err="1"/>
              <a:t>inteligente</a:t>
            </a:r>
            <a:r>
              <a:rPr dirty="0"/>
              <a:t> </a:t>
            </a:r>
            <a:r>
              <a:rPr dirty="0" err="1"/>
              <a:t>baseada</a:t>
            </a:r>
            <a:r>
              <a:rPr dirty="0"/>
              <a:t> </a:t>
            </a:r>
            <a:r>
              <a:rPr dirty="0" err="1"/>
              <a:t>em</a:t>
            </a:r>
            <a:r>
              <a:rPr dirty="0"/>
              <a:t> </a:t>
            </a:r>
            <a:r>
              <a:rPr dirty="0" err="1"/>
              <a:t>tecnologias</a:t>
            </a:r>
            <a:r>
              <a:rPr dirty="0"/>
              <a:t> UHF RFID, </a:t>
            </a:r>
            <a:r>
              <a:rPr dirty="0" err="1"/>
              <a:t>seguindo</a:t>
            </a:r>
            <a:r>
              <a:rPr dirty="0"/>
              <a:t> </a:t>
            </a:r>
            <a:r>
              <a:rPr dirty="0" err="1"/>
              <a:t>os</a:t>
            </a:r>
            <a:r>
              <a:rPr dirty="0"/>
              <a:t> standards </a:t>
            </a:r>
            <a:r>
              <a:rPr dirty="0" err="1"/>
              <a:t>tecnológicos</a:t>
            </a:r>
            <a:r>
              <a:rPr dirty="0"/>
              <a:t> da </a:t>
            </a:r>
            <a:r>
              <a:rPr dirty="0" err="1"/>
              <a:t>industria</a:t>
            </a:r>
            <a:r>
              <a:rPr dirty="0"/>
              <a:t> de </a:t>
            </a:r>
            <a:r>
              <a:rPr dirty="0" err="1"/>
              <a:t>logística</a:t>
            </a:r>
            <a:r>
              <a:rPr dirty="0"/>
              <a:t> e </a:t>
            </a:r>
            <a:r>
              <a:rPr dirty="0" err="1"/>
              <a:t>cadeias</a:t>
            </a:r>
            <a:r>
              <a:rPr dirty="0"/>
              <a:t> de </a:t>
            </a:r>
            <a:r>
              <a:rPr dirty="0" err="1"/>
              <a:t>abastecimento</a:t>
            </a:r>
            <a:r>
              <a:rPr dirty="0"/>
              <a:t>.</a:t>
            </a:r>
          </a:p>
          <a:p>
            <a:pPr>
              <a:defRPr sz="2000"/>
            </a:pPr>
            <a:r>
              <a:rPr dirty="0" err="1"/>
              <a:t>Em</a:t>
            </a:r>
            <a:r>
              <a:rPr dirty="0"/>
              <a:t> </a:t>
            </a:r>
            <a:r>
              <a:rPr dirty="0" err="1"/>
              <a:t>específico</a:t>
            </a:r>
            <a:r>
              <a:rPr dirty="0"/>
              <a:t>, </a:t>
            </a:r>
            <a:r>
              <a:rPr dirty="0" err="1"/>
              <a:t>como</a:t>
            </a:r>
            <a:r>
              <a:rPr dirty="0"/>
              <a:t> </a:t>
            </a:r>
            <a:r>
              <a:rPr dirty="0" err="1"/>
              <a:t>caso</a:t>
            </a:r>
            <a:r>
              <a:rPr dirty="0"/>
              <a:t> </a:t>
            </a:r>
            <a:r>
              <a:rPr dirty="0" err="1"/>
              <a:t>prático</a:t>
            </a:r>
            <a:r>
              <a:rPr dirty="0"/>
              <a:t> real</a:t>
            </a:r>
            <a:r>
              <a:rPr lang="pt-PT" dirty="0"/>
              <a:t>,</a:t>
            </a:r>
            <a:r>
              <a:rPr dirty="0"/>
              <a:t> </a:t>
            </a:r>
            <a:r>
              <a:rPr dirty="0" err="1"/>
              <a:t>foi</a:t>
            </a:r>
            <a:r>
              <a:rPr dirty="0"/>
              <a:t> </a:t>
            </a:r>
            <a:r>
              <a:rPr dirty="0" err="1"/>
              <a:t>usada</a:t>
            </a:r>
            <a:r>
              <a:rPr dirty="0"/>
              <a:t> a </a:t>
            </a:r>
            <a:r>
              <a:rPr dirty="0" err="1"/>
              <a:t>gestão</a:t>
            </a:r>
            <a:r>
              <a:rPr dirty="0"/>
              <a:t> de stocks </a:t>
            </a:r>
            <a:r>
              <a:rPr dirty="0" err="1"/>
              <a:t>em</a:t>
            </a:r>
            <a:r>
              <a:rPr dirty="0"/>
              <a:t> Boutiques da Nespresso </a:t>
            </a:r>
            <a:r>
              <a:rPr dirty="0" err="1"/>
              <a:t>situadas</a:t>
            </a:r>
            <a:r>
              <a:rPr dirty="0"/>
              <a:t> </a:t>
            </a:r>
            <a:r>
              <a:rPr dirty="0" err="1"/>
              <a:t>em</a:t>
            </a:r>
            <a:r>
              <a:rPr dirty="0"/>
              <a:t> </a:t>
            </a:r>
            <a:r>
              <a:rPr dirty="0" err="1"/>
              <a:t>centros</a:t>
            </a:r>
            <a:r>
              <a:rPr dirty="0"/>
              <a:t> </a:t>
            </a:r>
            <a:r>
              <a:rPr dirty="0" err="1"/>
              <a:t>comerciais</a:t>
            </a:r>
            <a:r>
              <a:rPr dirty="0"/>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lvl1pPr>
              <a:defRPr sz="1800"/>
            </a:lvl1pPr>
          </a:lstStyle>
          <a:p>
            <a:r>
              <a:t>O teste preliminar não teve em conta zonas de obstrução em que não era possível ler a tag. De forma a estudar melhor a qualidade de leitura procedeu-se à elaboração de um segundo teste que consiste numa avaliação da qualidade de sinal em toda a estante de forma mais precisa. Foram feitas medições em cada prateleira e entre prateleiras, resultado em 8 planos de avaliação. Casa plano foi dividido em 140 quadrantes. Os resultados estão ilustrados neste gráfico, representando a força de sinal na smart shelf. Os resultados mostram pontos de obstrução que não foi possível obter leitura da tag. Estas obstruções parecem de certa forma relacionadas com as traves de metal que servem de suporte às prateleiras.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pPr>
              <a:defRPr sz="1800"/>
            </a:pPr>
            <a:r>
              <a:t>Na estante não se vai guardar um item mas múltiplos. Como terceiro teste, para entender de que forma estas obstruções interferem com a leitura de uma população significativa de tags, duas caixas com tags foram colocadas sobre as zonas de obstrução. Foram observados efeitos de distorção não linear. Em certas posições todas as tags eram correctamente lidas, mas retirando uma sleeve, outra era deixada de ler, como exemplificado neste slide. </a:t>
            </a:r>
          </a:p>
          <a:p>
            <a:pPr>
              <a:defRPr sz="1800"/>
            </a:pPr>
            <a:r>
              <a:t>Este fenómeno poderá estar ligado a fenómenos de: re-radiação devido à presença de metais na zona de Fresnel, a obstruções de ondas radio devido a materiais opacos e absorventes e ou a interferência entre tags. Um estudo mais conclusivo é necessário para entender melhor este fenómeno.</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noRot="1" noChangeAspect="1"/>
          </p:cNvSpPr>
          <p:nvPr>
            <p:ph type="sldImg"/>
          </p:nvPr>
        </p:nvSpPr>
        <p:spPr>
          <a:xfrm>
            <a:off x="381000" y="685800"/>
            <a:ext cx="6096000" cy="3429000"/>
          </a:xfrm>
          <a:prstGeom prst="rect">
            <a:avLst/>
          </a:prstGeom>
        </p:spPr>
        <p:txBody>
          <a:bodyPr/>
          <a:lstStyle/>
          <a:p>
            <a:endParaRPr/>
          </a:p>
        </p:txBody>
      </p:sp>
      <p:sp>
        <p:nvSpPr>
          <p:cNvPr id="414" name="Shape 414"/>
          <p:cNvSpPr>
            <a:spLocks noGrp="1"/>
          </p:cNvSpPr>
          <p:nvPr>
            <p:ph type="body" sz="quarter" idx="1"/>
          </p:nvPr>
        </p:nvSpPr>
        <p:spPr>
          <a:prstGeom prst="rect">
            <a:avLst/>
          </a:prstGeom>
        </p:spPr>
        <p:txBody>
          <a:bodyPr/>
          <a:lstStyle/>
          <a:p>
            <a:pPr>
              <a:defRPr sz="1900"/>
            </a:pPr>
            <a:r>
              <a:t>Como teste final, foi efectuado uma avaliação operacional para validar que toda a plataforma e sistema RFID funcionavam conforme esperado. Alterações no inventário foram correctamente identificadas e guardadas na base de dados. Esporadicamente, uma tag era apresentada como removida e seguidamente adicionada, de forma aleatória, devido ao problema detectado no teste anterior. Tirando isso, a aplicação web foi capaz de corretamente mostrar as mudanças de inventário na aplicação, validando o fluxo de dados desde leitor até aplicação. </a:t>
            </a:r>
          </a:p>
          <a:p>
            <a:pPr>
              <a:defRPr sz="1900"/>
            </a:pPr>
            <a:r>
              <a:t>Alguns problemas não conseguiram ser revolvidos, todos relacionados com os serviços da Fosstrak. Estes serviços são antigos e o seu desenvolvimento foi abandonado há alguns anos, pelo que estes necessitam de manutenção para resolução de bugs e serem postos funcionar devidamente. A resolução parcial de alguns destes problemas foi conseguida, mas não total.</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xfrm>
            <a:off x="381000" y="685800"/>
            <a:ext cx="6096000" cy="3429000"/>
          </a:xfrm>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pPr>
              <a:defRPr sz="1700"/>
            </a:pPr>
            <a:r>
              <a:rPr dirty="0" err="1"/>
              <a:t>Não</a:t>
            </a:r>
            <a:r>
              <a:rPr dirty="0"/>
              <a:t> </a:t>
            </a:r>
            <a:r>
              <a:rPr dirty="0" err="1"/>
              <a:t>foi</a:t>
            </a:r>
            <a:r>
              <a:rPr dirty="0"/>
              <a:t> </a:t>
            </a:r>
            <a:r>
              <a:rPr dirty="0" err="1"/>
              <a:t>mencionado</a:t>
            </a:r>
            <a:r>
              <a:rPr dirty="0"/>
              <a:t> </a:t>
            </a:r>
            <a:r>
              <a:rPr dirty="0" err="1"/>
              <a:t>na</a:t>
            </a:r>
            <a:r>
              <a:rPr dirty="0"/>
              <a:t> </a:t>
            </a:r>
            <a:r>
              <a:rPr dirty="0" err="1"/>
              <a:t>dissertação</a:t>
            </a:r>
            <a:r>
              <a:rPr dirty="0"/>
              <a:t>, mas </a:t>
            </a:r>
            <a:r>
              <a:rPr dirty="0" err="1"/>
              <a:t>uma</a:t>
            </a:r>
            <a:r>
              <a:rPr dirty="0"/>
              <a:t> </a:t>
            </a:r>
            <a:r>
              <a:rPr dirty="0" err="1"/>
              <a:t>previsão</a:t>
            </a:r>
            <a:r>
              <a:rPr dirty="0"/>
              <a:t> para a </a:t>
            </a:r>
            <a:r>
              <a:rPr dirty="0" err="1"/>
              <a:t>progressão</a:t>
            </a:r>
            <a:r>
              <a:rPr dirty="0"/>
              <a:t> da </a:t>
            </a:r>
            <a:r>
              <a:rPr dirty="0" err="1"/>
              <a:t>industria</a:t>
            </a:r>
            <a:r>
              <a:rPr dirty="0"/>
              <a:t> </a:t>
            </a:r>
            <a:r>
              <a:rPr dirty="0" err="1"/>
              <a:t>nos</a:t>
            </a:r>
            <a:r>
              <a:rPr dirty="0"/>
              <a:t> </a:t>
            </a:r>
            <a:r>
              <a:rPr dirty="0" err="1"/>
              <a:t>próximos</a:t>
            </a:r>
            <a:r>
              <a:rPr dirty="0"/>
              <a:t> </a:t>
            </a:r>
            <a:r>
              <a:rPr dirty="0" err="1"/>
              <a:t>anos</a:t>
            </a:r>
            <a:r>
              <a:rPr dirty="0"/>
              <a:t>. A </a:t>
            </a:r>
            <a:r>
              <a:rPr dirty="0" err="1"/>
              <a:t>Impinj</a:t>
            </a:r>
            <a:r>
              <a:rPr dirty="0"/>
              <a:t> </a:t>
            </a:r>
            <a:r>
              <a:rPr dirty="0" err="1"/>
              <a:t>em</a:t>
            </a:r>
            <a:r>
              <a:rPr dirty="0"/>
              <a:t> </a:t>
            </a:r>
            <a:r>
              <a:rPr dirty="0" err="1"/>
              <a:t>Dezembro</a:t>
            </a:r>
            <a:r>
              <a:rPr dirty="0"/>
              <a:t> </a:t>
            </a:r>
            <a:r>
              <a:rPr dirty="0" err="1"/>
              <a:t>anunciou</a:t>
            </a:r>
            <a:r>
              <a:rPr dirty="0"/>
              <a:t> o roadmap para </a:t>
            </a:r>
            <a:r>
              <a:rPr dirty="0" err="1"/>
              <a:t>os</a:t>
            </a:r>
            <a:r>
              <a:rPr dirty="0"/>
              <a:t> </a:t>
            </a:r>
            <a:r>
              <a:rPr dirty="0" err="1"/>
              <a:t>próximos</a:t>
            </a:r>
            <a:r>
              <a:rPr dirty="0"/>
              <a:t> </a:t>
            </a:r>
            <a:r>
              <a:rPr dirty="0" err="1"/>
              <a:t>anos</a:t>
            </a:r>
            <a:r>
              <a:rPr dirty="0"/>
              <a:t> </a:t>
            </a:r>
            <a:r>
              <a:rPr dirty="0" err="1"/>
              <a:t>onde</a:t>
            </a:r>
            <a:r>
              <a:rPr dirty="0"/>
              <a:t> </a:t>
            </a:r>
            <a:r>
              <a:rPr dirty="0" err="1"/>
              <a:t>planeia</a:t>
            </a:r>
            <a:r>
              <a:rPr dirty="0"/>
              <a:t> </a:t>
            </a:r>
            <a:r>
              <a:rPr dirty="0" err="1"/>
              <a:t>criar</a:t>
            </a:r>
            <a:r>
              <a:rPr dirty="0"/>
              <a:t> um </a:t>
            </a:r>
            <a:r>
              <a:rPr dirty="0" err="1"/>
              <a:t>ecosistema</a:t>
            </a:r>
            <a:r>
              <a:rPr dirty="0"/>
              <a:t> de IoT que </a:t>
            </a:r>
            <a:r>
              <a:rPr dirty="0" err="1"/>
              <a:t>conectará</a:t>
            </a:r>
            <a:r>
              <a:rPr dirty="0"/>
              <a:t> à Cloud. Software e </a:t>
            </a:r>
            <a:r>
              <a:rPr dirty="0" err="1"/>
              <a:t>leitores</a:t>
            </a:r>
            <a:r>
              <a:rPr dirty="0"/>
              <a:t>, </a:t>
            </a:r>
            <a:r>
              <a:rPr dirty="0" err="1"/>
              <a:t>como</a:t>
            </a:r>
            <a:r>
              <a:rPr dirty="0"/>
              <a:t> o </a:t>
            </a:r>
            <a:r>
              <a:rPr dirty="0" err="1"/>
              <a:t>usado</a:t>
            </a:r>
            <a:r>
              <a:rPr dirty="0"/>
              <a:t> </a:t>
            </a:r>
            <a:r>
              <a:rPr dirty="0" err="1"/>
              <a:t>nesta</a:t>
            </a:r>
            <a:r>
              <a:rPr dirty="0"/>
              <a:t> </a:t>
            </a:r>
            <a:r>
              <a:rPr dirty="0" err="1"/>
              <a:t>dissertação</a:t>
            </a:r>
            <a:r>
              <a:rPr dirty="0"/>
              <a:t>, </a:t>
            </a:r>
            <a:r>
              <a:rPr dirty="0" err="1"/>
              <a:t>foram</a:t>
            </a:r>
            <a:r>
              <a:rPr dirty="0"/>
              <a:t> </a:t>
            </a:r>
            <a:r>
              <a:rPr dirty="0" err="1"/>
              <a:t>descontinuados</a:t>
            </a:r>
            <a:r>
              <a:rPr dirty="0"/>
              <a:t> </a:t>
            </a:r>
            <a:r>
              <a:rPr dirty="0" err="1"/>
              <a:t>em</a:t>
            </a:r>
            <a:r>
              <a:rPr dirty="0"/>
              <a:t> </a:t>
            </a:r>
            <a:r>
              <a:rPr dirty="0" err="1"/>
              <a:t>prol</a:t>
            </a:r>
            <a:r>
              <a:rPr dirty="0"/>
              <a:t> do novo </a:t>
            </a:r>
            <a:r>
              <a:rPr dirty="0" err="1"/>
              <a:t>leitor</a:t>
            </a:r>
            <a:r>
              <a:rPr dirty="0"/>
              <a:t> R700 que </a:t>
            </a:r>
            <a:r>
              <a:rPr dirty="0" err="1"/>
              <a:t>usa</a:t>
            </a:r>
            <a:r>
              <a:rPr dirty="0"/>
              <a:t> </a:t>
            </a:r>
            <a:r>
              <a:rPr dirty="0" err="1"/>
              <a:t>protocolos</a:t>
            </a:r>
            <a:r>
              <a:rPr dirty="0"/>
              <a:t> e interfaces de </a:t>
            </a:r>
            <a:r>
              <a:rPr dirty="0" err="1"/>
              <a:t>comunicação</a:t>
            </a:r>
            <a:r>
              <a:rPr dirty="0"/>
              <a:t> </a:t>
            </a:r>
            <a:r>
              <a:rPr dirty="0" err="1"/>
              <a:t>modernas</a:t>
            </a:r>
            <a:r>
              <a:rPr dirty="0"/>
              <a:t> </a:t>
            </a:r>
            <a:r>
              <a:rPr dirty="0" err="1"/>
              <a:t>como</a:t>
            </a:r>
            <a:r>
              <a:rPr dirty="0"/>
              <a:t> REST e MQTT. O </a:t>
            </a:r>
            <a:r>
              <a:rPr dirty="0" err="1"/>
              <a:t>plano</a:t>
            </a:r>
            <a:r>
              <a:rPr dirty="0"/>
              <a:t> da </a:t>
            </a:r>
            <a:r>
              <a:rPr dirty="0" err="1"/>
              <a:t>Impinj</a:t>
            </a:r>
            <a:r>
              <a:rPr dirty="0"/>
              <a:t> </a:t>
            </a:r>
            <a:r>
              <a:rPr dirty="0" err="1"/>
              <a:t>passa</a:t>
            </a:r>
            <a:r>
              <a:rPr dirty="0"/>
              <a:t> por </a:t>
            </a:r>
            <a:r>
              <a:rPr dirty="0" err="1"/>
              <a:t>seguir</a:t>
            </a:r>
            <a:r>
              <a:rPr dirty="0"/>
              <a:t> o que se </a:t>
            </a:r>
            <a:r>
              <a:rPr dirty="0" err="1"/>
              <a:t>defendeu</a:t>
            </a:r>
            <a:r>
              <a:rPr dirty="0"/>
              <a:t> </a:t>
            </a:r>
            <a:r>
              <a:rPr dirty="0" err="1"/>
              <a:t>nesta</a:t>
            </a:r>
            <a:r>
              <a:rPr dirty="0"/>
              <a:t> </a:t>
            </a:r>
            <a:r>
              <a:rPr dirty="0" err="1"/>
              <a:t>dissertação</a:t>
            </a:r>
            <a:r>
              <a:rPr dirty="0"/>
              <a:t>: </a:t>
            </a:r>
            <a:r>
              <a:rPr dirty="0" err="1"/>
              <a:t>uma</a:t>
            </a:r>
            <a:r>
              <a:rPr dirty="0"/>
              <a:t> </a:t>
            </a:r>
            <a:r>
              <a:rPr dirty="0" err="1"/>
              <a:t>separação</a:t>
            </a:r>
            <a:r>
              <a:rPr dirty="0"/>
              <a:t> </a:t>
            </a:r>
            <a:r>
              <a:rPr dirty="0" err="1"/>
              <a:t>concreta</a:t>
            </a:r>
            <a:r>
              <a:rPr dirty="0"/>
              <a:t> entre </a:t>
            </a:r>
            <a:r>
              <a:rPr dirty="0" err="1"/>
              <a:t>sistema</a:t>
            </a:r>
            <a:r>
              <a:rPr dirty="0"/>
              <a:t> RFID e Cloud. </a:t>
            </a:r>
          </a:p>
          <a:p>
            <a:pPr>
              <a:defRPr sz="1700"/>
            </a:pPr>
            <a:r>
              <a:rPr dirty="0" err="1"/>
              <a:t>Fica</a:t>
            </a:r>
            <a:r>
              <a:rPr dirty="0"/>
              <a:t> a </a:t>
            </a:r>
            <a:r>
              <a:rPr dirty="0" err="1"/>
              <a:t>minha</a:t>
            </a:r>
            <a:r>
              <a:rPr dirty="0"/>
              <a:t> </a:t>
            </a:r>
            <a:r>
              <a:rPr dirty="0" err="1"/>
              <a:t>sugestão</a:t>
            </a:r>
            <a:r>
              <a:rPr dirty="0"/>
              <a:t> </a:t>
            </a:r>
            <a:r>
              <a:rPr dirty="0" err="1"/>
              <a:t>pessoa</a:t>
            </a:r>
            <a:r>
              <a:rPr lang="pt-PT" dirty="0"/>
              <a:t>l</a:t>
            </a:r>
            <a:r>
              <a:rPr dirty="0"/>
              <a:t> de se </a:t>
            </a:r>
            <a:r>
              <a:rPr dirty="0" err="1"/>
              <a:t>também</a:t>
            </a:r>
            <a:r>
              <a:rPr dirty="0"/>
              <a:t> </a:t>
            </a:r>
            <a:r>
              <a:rPr dirty="0" err="1"/>
              <a:t>implementar</a:t>
            </a:r>
            <a:r>
              <a:rPr dirty="0"/>
              <a:t> </a:t>
            </a:r>
            <a:r>
              <a:rPr dirty="0" err="1"/>
              <a:t>uma</a:t>
            </a:r>
            <a:r>
              <a:rPr dirty="0"/>
              <a:t> interface de </a:t>
            </a:r>
            <a:r>
              <a:rPr dirty="0" err="1"/>
              <a:t>comunicação</a:t>
            </a:r>
            <a:r>
              <a:rPr dirty="0"/>
              <a:t> </a:t>
            </a:r>
            <a:r>
              <a:rPr dirty="0" err="1"/>
              <a:t>em</a:t>
            </a:r>
            <a:r>
              <a:rPr dirty="0"/>
              <a:t> </a:t>
            </a:r>
            <a:r>
              <a:rPr dirty="0" err="1"/>
              <a:t>gRPC</a:t>
            </a:r>
            <a:r>
              <a:rPr dirty="0"/>
              <a:t>, </a:t>
            </a:r>
            <a:r>
              <a:rPr dirty="0" err="1"/>
              <a:t>bastante</a:t>
            </a:r>
            <a:r>
              <a:rPr dirty="0"/>
              <a:t> </a:t>
            </a:r>
            <a:r>
              <a:rPr dirty="0" err="1"/>
              <a:t>utilizada</a:t>
            </a:r>
            <a:r>
              <a:rPr dirty="0"/>
              <a:t> </a:t>
            </a:r>
            <a:r>
              <a:rPr dirty="0" err="1"/>
              <a:t>nas</a:t>
            </a:r>
            <a:r>
              <a:rPr dirty="0"/>
              <a:t> </a:t>
            </a:r>
            <a:r>
              <a:rPr dirty="0" err="1"/>
              <a:t>industrias</a:t>
            </a:r>
            <a:r>
              <a:rPr dirty="0"/>
              <a:t> cloud para </a:t>
            </a:r>
            <a:r>
              <a:rPr dirty="0" err="1"/>
              <a:t>comunicação</a:t>
            </a:r>
            <a:r>
              <a:rPr dirty="0"/>
              <a:t> </a:t>
            </a:r>
            <a:r>
              <a:rPr dirty="0" err="1"/>
              <a:t>eficiente</a:t>
            </a:r>
            <a:r>
              <a:rPr dirty="0"/>
              <a:t> entre </a:t>
            </a:r>
            <a:r>
              <a:rPr dirty="0" err="1"/>
              <a:t>serviços</a:t>
            </a:r>
            <a:r>
              <a:rPr dirty="0"/>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Shape 437"/>
          <p:cNvSpPr>
            <a:spLocks noGrp="1" noRot="1" noChangeAspect="1"/>
          </p:cNvSpPr>
          <p:nvPr>
            <p:ph type="sldImg"/>
          </p:nvPr>
        </p:nvSpPr>
        <p:spPr>
          <a:xfrm>
            <a:off x="381000" y="685800"/>
            <a:ext cx="6096000" cy="3429000"/>
          </a:xfrm>
          <a:prstGeom prst="rect">
            <a:avLst/>
          </a:prstGeom>
        </p:spPr>
        <p:txBody>
          <a:bodyPr/>
          <a:lstStyle/>
          <a:p>
            <a:endParaRPr/>
          </a:p>
        </p:txBody>
      </p:sp>
      <p:sp>
        <p:nvSpPr>
          <p:cNvPr id="438" name="Shape 438"/>
          <p:cNvSpPr>
            <a:spLocks noGrp="1"/>
          </p:cNvSpPr>
          <p:nvPr>
            <p:ph type="body" sz="quarter" idx="1"/>
          </p:nvPr>
        </p:nvSpPr>
        <p:spPr>
          <a:prstGeom prst="rect">
            <a:avLst/>
          </a:prstGeom>
        </p:spPr>
        <p:txBody>
          <a:bodyPr/>
          <a:lstStyle/>
          <a:p>
            <a:pPr>
              <a:defRPr sz="1700"/>
            </a:pPr>
            <a:r>
              <a:t>Algumas sugestões pessoais em relação a melhorias no framework da EPCGlobal. As tecnologias por trás da arquitectura estão desatualizadas comparativamente com a progressão do resto da indústria de sistemas de informação. Este é capaz de ser o desencorajamento principal. Faz com seja difícil a contração de profissionais com conhecimentos destas tecnologias, não sendo aliciante a adoção do framework.</a:t>
            </a:r>
          </a:p>
          <a:p>
            <a:pPr>
              <a:defRPr sz="1700"/>
            </a:pPr>
            <a:r>
              <a:t>A meu ver, a solução passa por: standerdizar as interfaces através de gRPC e suporte para MQTT e REST. Seria certamente útil providenciar nova documentação introdutória para iniciantes ao framework, visto que a documentação está desactualizada e não é clara. Como ponto essencial, o desenvolvimento de código aberto para implementação do framework, começando por investir, por exemplo, na manutenção dos serviços abertos da Fosstrak.</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pPr>
              <a:defRPr sz="1900"/>
            </a:pPr>
            <a:r>
              <a:t>Em conclusão, todos os requisitos delineados no inicio da dissertação foram cumpridos. A estante inteligente faz um inventário diferencial, contextualiza e fornece essa informação para ser visualizada numa aplicação web. A plataforma pode também ser facilmente integrada em outros sistemas de serviços IT e operada na Cloud.</a:t>
            </a:r>
          </a:p>
          <a:p>
            <a:pPr>
              <a:defRPr sz="1900"/>
            </a:pPr>
            <a:r>
              <a:t>Esta dissertação concretizou também outros objectivos não mencionados nesta apresentação: nomeadamente uma explicação detalhada de aspectos referentes aos protocolos e implementação de produtos compatíveis com EPCGlobal, e uma discussão aprofundada de opções de desenvolvimento de estantes inteligentes.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a:spLocks noGrp="1" noRot="1" noChangeAspect="1"/>
          </p:cNvSpPr>
          <p:nvPr>
            <p:ph type="sldImg"/>
          </p:nvPr>
        </p:nvSpPr>
        <p:spPr>
          <a:xfrm>
            <a:off x="381000" y="685800"/>
            <a:ext cx="6096000" cy="3429000"/>
          </a:xfrm>
          <a:prstGeom prst="rect">
            <a:avLst/>
          </a:prstGeom>
        </p:spPr>
        <p:txBody>
          <a:bodyPr/>
          <a:lstStyle/>
          <a:p>
            <a:endParaRPr/>
          </a:p>
        </p:txBody>
      </p:sp>
      <p:sp>
        <p:nvSpPr>
          <p:cNvPr id="450" name="Shape 450"/>
          <p:cNvSpPr>
            <a:spLocks noGrp="1"/>
          </p:cNvSpPr>
          <p:nvPr>
            <p:ph type="body" sz="quarter" idx="1"/>
          </p:nvPr>
        </p:nvSpPr>
        <p:spPr>
          <a:prstGeom prst="rect">
            <a:avLst/>
          </a:prstGeom>
        </p:spPr>
        <p:txBody>
          <a:bodyPr/>
          <a:lstStyle/>
          <a:p>
            <a:r>
              <a:t>Existe ainda muito trabalho necessário para concretizar um produto capaz de ser comercializado. Nomeadamente: melhorar a qualidade de leitura na estante, corrigir of bugs dos serviços da Fosstrak, implementar mecanismo de escabilidade horizontal, terminar a implementação integral do EPCIS Adapter e adicional toda a lógica de negócio necessária à gestão de stocks em boutiques da Nespresso.</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a:spLocks noGrp="1" noRot="1" noChangeAspect="1"/>
          </p:cNvSpPr>
          <p:nvPr>
            <p:ph type="sldImg"/>
          </p:nvPr>
        </p:nvSpPr>
        <p:spPr>
          <a:prstGeom prst="rect">
            <a:avLst/>
          </a:prstGeom>
        </p:spPr>
        <p:txBody>
          <a:bodyPr/>
          <a:lstStyle/>
          <a:p>
            <a:endParaRPr/>
          </a:p>
        </p:txBody>
      </p:sp>
      <p:sp>
        <p:nvSpPr>
          <p:cNvPr id="455" name="Shape 455"/>
          <p:cNvSpPr>
            <a:spLocks noGrp="1"/>
          </p:cNvSpPr>
          <p:nvPr>
            <p:ph type="body" sz="quarter" idx="1"/>
          </p:nvPr>
        </p:nvSpPr>
        <p:spPr>
          <a:prstGeom prst="rect">
            <a:avLst/>
          </a:prstGeom>
        </p:spPr>
        <p:txBody>
          <a:bodyPr/>
          <a:lstStyle/>
          <a:p>
            <a:r>
              <a:t>Um obrigado pela atenção e presença de todas as pessoas nesta videochamada.</a:t>
            </a:r>
          </a:p>
          <a:p>
            <a:r>
              <a:t>E com isto termino a minha apresentação.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xfrm>
            <a:off x="381000" y="685800"/>
            <a:ext cx="6096000" cy="3429000"/>
          </a:xfrm>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pPr>
              <a:defRPr sz="2000"/>
            </a:pPr>
            <a:r>
              <a:rPr dirty="0"/>
              <a:t>Antes </a:t>
            </a:r>
            <a:r>
              <a:rPr dirty="0" err="1"/>
              <a:t>demais</a:t>
            </a:r>
            <a:r>
              <a:rPr dirty="0"/>
              <a:t>, </a:t>
            </a:r>
            <a:r>
              <a:rPr dirty="0" err="1"/>
              <a:t>uma</a:t>
            </a:r>
            <a:r>
              <a:rPr dirty="0"/>
              <a:t> breve </a:t>
            </a:r>
            <a:r>
              <a:rPr dirty="0" err="1"/>
              <a:t>contextualização</a:t>
            </a:r>
            <a:r>
              <a:rPr dirty="0"/>
              <a:t> da area </a:t>
            </a:r>
            <a:r>
              <a:rPr dirty="0" err="1"/>
              <a:t>em</a:t>
            </a:r>
            <a:r>
              <a:rPr dirty="0"/>
              <a:t> que integra </a:t>
            </a:r>
            <a:r>
              <a:rPr dirty="0" err="1"/>
              <a:t>este</a:t>
            </a:r>
            <a:r>
              <a:rPr dirty="0"/>
              <a:t> </a:t>
            </a:r>
            <a:r>
              <a:rPr dirty="0" err="1"/>
              <a:t>trabalho</a:t>
            </a:r>
            <a:r>
              <a:rPr dirty="0"/>
              <a:t>. A supply chain </a:t>
            </a:r>
            <a:r>
              <a:rPr dirty="0" err="1"/>
              <a:t>ou</a:t>
            </a:r>
            <a:r>
              <a:rPr dirty="0"/>
              <a:t> </a:t>
            </a:r>
            <a:r>
              <a:rPr dirty="0" err="1"/>
              <a:t>gestão</a:t>
            </a:r>
            <a:r>
              <a:rPr dirty="0"/>
              <a:t> da </a:t>
            </a:r>
            <a:r>
              <a:rPr dirty="0" err="1"/>
              <a:t>cadeia</a:t>
            </a:r>
            <a:r>
              <a:rPr dirty="0"/>
              <a:t> de </a:t>
            </a:r>
            <a:r>
              <a:rPr dirty="0" err="1"/>
              <a:t>abastecimento</a:t>
            </a:r>
            <a:r>
              <a:rPr dirty="0"/>
              <a:t> </a:t>
            </a:r>
            <a:r>
              <a:rPr dirty="0" err="1"/>
              <a:t>em</a:t>
            </a:r>
            <a:r>
              <a:rPr dirty="0"/>
              <a:t> </a:t>
            </a:r>
            <a:r>
              <a:rPr dirty="0" err="1"/>
              <a:t>português</a:t>
            </a:r>
            <a:r>
              <a:rPr dirty="0"/>
              <a:t>, </a:t>
            </a:r>
            <a:r>
              <a:rPr dirty="0" err="1"/>
              <a:t>é</a:t>
            </a:r>
            <a:r>
              <a:rPr dirty="0"/>
              <a:t> a </a:t>
            </a:r>
            <a:r>
              <a:rPr dirty="0" err="1"/>
              <a:t>denominação</a:t>
            </a:r>
            <a:r>
              <a:rPr dirty="0"/>
              <a:t> para o conjunto de </a:t>
            </a:r>
            <a:r>
              <a:rPr dirty="0" err="1"/>
              <a:t>processos</a:t>
            </a:r>
            <a:r>
              <a:rPr dirty="0"/>
              <a:t> e </a:t>
            </a:r>
            <a:r>
              <a:rPr dirty="0" err="1"/>
              <a:t>actividades</a:t>
            </a:r>
            <a:r>
              <a:rPr dirty="0"/>
              <a:t> </a:t>
            </a:r>
            <a:r>
              <a:rPr dirty="0" err="1"/>
              <a:t>desde</a:t>
            </a:r>
            <a:r>
              <a:rPr dirty="0"/>
              <a:t> a </a:t>
            </a:r>
            <a:r>
              <a:rPr dirty="0" err="1"/>
              <a:t>aquisição</a:t>
            </a:r>
            <a:r>
              <a:rPr dirty="0"/>
              <a:t> de </a:t>
            </a:r>
            <a:r>
              <a:rPr dirty="0" err="1"/>
              <a:t>matérias</a:t>
            </a:r>
            <a:r>
              <a:rPr dirty="0"/>
              <a:t> </a:t>
            </a:r>
            <a:r>
              <a:rPr dirty="0" err="1"/>
              <a:t>primas</a:t>
            </a:r>
            <a:r>
              <a:rPr dirty="0"/>
              <a:t>, </a:t>
            </a:r>
            <a:r>
              <a:rPr dirty="0" err="1"/>
              <a:t>produção</a:t>
            </a:r>
            <a:r>
              <a:rPr dirty="0"/>
              <a:t>, </a:t>
            </a:r>
            <a:r>
              <a:rPr dirty="0" err="1"/>
              <a:t>distribuição</a:t>
            </a:r>
            <a:r>
              <a:rPr dirty="0"/>
              <a:t> </a:t>
            </a:r>
            <a:r>
              <a:rPr dirty="0" err="1"/>
              <a:t>até</a:t>
            </a:r>
            <a:r>
              <a:rPr dirty="0"/>
              <a:t> </a:t>
            </a:r>
            <a:r>
              <a:rPr dirty="0" err="1"/>
              <a:t>à</a:t>
            </a:r>
            <a:r>
              <a:rPr dirty="0"/>
              <a:t> </a:t>
            </a:r>
            <a:r>
              <a:rPr dirty="0" err="1"/>
              <a:t>venda</a:t>
            </a:r>
            <a:r>
              <a:rPr dirty="0"/>
              <a:t> de </a:t>
            </a:r>
            <a:r>
              <a:rPr dirty="0" err="1"/>
              <a:t>produtos</a:t>
            </a:r>
            <a:r>
              <a:rPr dirty="0"/>
              <a:t>.</a:t>
            </a:r>
          </a:p>
          <a:p>
            <a:pPr>
              <a:defRPr sz="2000"/>
            </a:pPr>
            <a:r>
              <a:rPr dirty="0" err="1"/>
              <a:t>Usualmente</a:t>
            </a:r>
            <a:r>
              <a:rPr dirty="0"/>
              <a:t> </a:t>
            </a:r>
            <a:r>
              <a:rPr dirty="0" err="1"/>
              <a:t>é</a:t>
            </a:r>
            <a:r>
              <a:rPr dirty="0"/>
              <a:t> </a:t>
            </a:r>
            <a:r>
              <a:rPr dirty="0" err="1"/>
              <a:t>conceptualizada</a:t>
            </a:r>
            <a:r>
              <a:rPr dirty="0"/>
              <a:t> com o </a:t>
            </a:r>
            <a:r>
              <a:rPr dirty="0" err="1"/>
              <a:t>processo</a:t>
            </a:r>
            <a:r>
              <a:rPr dirty="0"/>
              <a:t> linear </a:t>
            </a:r>
            <a:r>
              <a:rPr dirty="0" err="1"/>
              <a:t>ilustrado</a:t>
            </a:r>
            <a:r>
              <a:rPr dirty="0"/>
              <a:t> </a:t>
            </a:r>
            <a:r>
              <a:rPr dirty="0" err="1"/>
              <a:t>neste</a:t>
            </a:r>
            <a:r>
              <a:rPr dirty="0"/>
              <a:t> slide, </a:t>
            </a:r>
            <a:r>
              <a:rPr dirty="0" err="1"/>
              <a:t>em</a:t>
            </a:r>
            <a:r>
              <a:rPr dirty="0"/>
              <a:t> que </a:t>
            </a:r>
            <a:r>
              <a:rPr dirty="0" err="1"/>
              <a:t>informação</a:t>
            </a:r>
            <a:r>
              <a:rPr dirty="0"/>
              <a:t> </a:t>
            </a:r>
            <a:r>
              <a:rPr dirty="0" err="1"/>
              <a:t>flui</a:t>
            </a:r>
            <a:r>
              <a:rPr dirty="0"/>
              <a:t> </a:t>
            </a:r>
            <a:r>
              <a:rPr dirty="0" err="1"/>
              <a:t>inversamente</a:t>
            </a:r>
            <a:r>
              <a:rPr dirty="0"/>
              <a:t> </a:t>
            </a:r>
            <a:r>
              <a:rPr dirty="0" err="1"/>
              <a:t>à</a:t>
            </a:r>
            <a:r>
              <a:rPr dirty="0"/>
              <a:t> </a:t>
            </a:r>
            <a:r>
              <a:rPr dirty="0" err="1"/>
              <a:t>distribuição</a:t>
            </a:r>
            <a:r>
              <a:rPr dirty="0"/>
              <a:t> do </a:t>
            </a:r>
            <a:r>
              <a:rPr dirty="0" err="1"/>
              <a:t>produtos</a:t>
            </a:r>
            <a:r>
              <a:rPr dirty="0"/>
              <a:t> </a:t>
            </a:r>
            <a:r>
              <a:rPr dirty="0" err="1"/>
              <a:t>físicos</a:t>
            </a:r>
            <a:r>
              <a:rPr dirty="0"/>
              <a:t>.</a:t>
            </a:r>
            <a:endParaRPr lang="pt-PT"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prstGeom prst="rect">
            <a:avLst/>
          </a:prstGeom>
        </p:spPr>
        <p:txBody>
          <a:bodyPr/>
          <a:lstStyle/>
          <a:p>
            <a:endParaRPr/>
          </a:p>
        </p:txBody>
      </p:sp>
      <p:sp>
        <p:nvSpPr>
          <p:cNvPr id="157" name="Shape 157"/>
          <p:cNvSpPr>
            <a:spLocks noGrp="1"/>
          </p:cNvSpPr>
          <p:nvPr>
            <p:ph type="body" sz="quarter" idx="1"/>
          </p:nvPr>
        </p:nvSpPr>
        <p:spPr>
          <a:prstGeom prst="rect">
            <a:avLst/>
          </a:prstGeom>
        </p:spPr>
        <p:txBody>
          <a:bodyPr/>
          <a:lstStyle>
            <a:lvl1pPr>
              <a:defRPr sz="2000"/>
            </a:lvl1pPr>
          </a:lstStyle>
          <a:p>
            <a:r>
              <a:t>Esta ilustração é severamente simplificada e todo não descreve cadeias de abastecimento modernas. Para pequenos negócios, esta abstração pode ilustrar decentemente o fluxo de trocas, mas para a maioria das empresas este não é o caso.</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p>
            <a:pPr>
              <a:defRPr sz="1800"/>
            </a:pPr>
            <a:r>
              <a:t>Para a maioria das empresas, uma ilustração mais fidedigna será algo como este exemplo.</a:t>
            </a:r>
          </a:p>
          <a:p>
            <a:pPr>
              <a:defRPr sz="1800"/>
            </a:pPr>
            <a:r>
              <a:t>Informação e materiais são trocados em ambas as direções, entre diferentes entidades, desde fornecedores a revendedores.</a:t>
            </a:r>
          </a:p>
          <a:p>
            <a:pPr>
              <a:defRPr sz="1800"/>
            </a:pPr>
            <a:r>
              <a:t>Tendo em conta que fornecedores e revendedores têm uma logística igualmente complexa, a cadeira de abastecimento pode ser interpretada como uma rede multi dimensional de troca de informação e itens físicos.</a:t>
            </a:r>
          </a:p>
          <a:p>
            <a:pPr>
              <a:defRPr sz="1800"/>
            </a:pPr>
            <a:r>
              <a:t>A gestão desta rede é um processo difícil. Usualmente empresas têm um grupos de trabalho dedicados exclusivamente à gestão da cadeia de abastecimento, e por esse motivo, a digitalização e automatização desta area tem tido interesse por parte de múltiplas industrias há mais de 2 décadas, que nunca se viu verdadeiramente ser bem sucedida.</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xfrm>
            <a:off x="381000" y="685800"/>
            <a:ext cx="6096000" cy="3429000"/>
          </a:xfrm>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pPr>
              <a:defRPr sz="1800"/>
            </a:pPr>
            <a:endParaRPr dirty="0"/>
          </a:p>
          <a:p>
            <a:pPr>
              <a:defRPr sz="1800"/>
            </a:pPr>
            <a:r>
              <a:rPr dirty="0"/>
              <a:t>Nos </a:t>
            </a:r>
            <a:r>
              <a:rPr dirty="0" err="1"/>
              <a:t>últimos</a:t>
            </a:r>
            <a:r>
              <a:rPr dirty="0"/>
              <a:t> </a:t>
            </a:r>
            <a:r>
              <a:rPr dirty="0" err="1"/>
              <a:t>anos</a:t>
            </a:r>
            <a:r>
              <a:rPr dirty="0"/>
              <a:t>, as </a:t>
            </a:r>
            <a:r>
              <a:rPr dirty="0" err="1"/>
              <a:t>tecnologias</a:t>
            </a:r>
            <a:r>
              <a:rPr dirty="0"/>
              <a:t> que </a:t>
            </a:r>
            <a:r>
              <a:rPr dirty="0" err="1"/>
              <a:t>suportam</a:t>
            </a:r>
            <a:r>
              <a:rPr dirty="0"/>
              <a:t> </a:t>
            </a:r>
            <a:r>
              <a:rPr dirty="0" err="1"/>
              <a:t>esta</a:t>
            </a:r>
            <a:r>
              <a:rPr dirty="0"/>
              <a:t> </a:t>
            </a:r>
            <a:r>
              <a:rPr dirty="0" err="1"/>
              <a:t>digitalização</a:t>
            </a:r>
            <a:r>
              <a:rPr dirty="0"/>
              <a:t> </a:t>
            </a:r>
            <a:r>
              <a:rPr dirty="0" err="1"/>
              <a:t>evoluíram</a:t>
            </a:r>
            <a:r>
              <a:rPr dirty="0"/>
              <a:t> </a:t>
            </a:r>
            <a:r>
              <a:rPr dirty="0" err="1"/>
              <a:t>significativamente</a:t>
            </a:r>
            <a:r>
              <a:rPr dirty="0"/>
              <a:t> </a:t>
            </a:r>
            <a:r>
              <a:rPr dirty="0" err="1"/>
              <a:t>em</a:t>
            </a:r>
            <a:r>
              <a:rPr dirty="0"/>
              <a:t> </a:t>
            </a:r>
            <a:r>
              <a:rPr dirty="0" err="1"/>
              <a:t>diferentes</a:t>
            </a:r>
            <a:r>
              <a:rPr dirty="0"/>
              <a:t> </a:t>
            </a:r>
            <a:r>
              <a:rPr dirty="0" err="1"/>
              <a:t>aspectos</a:t>
            </a:r>
            <a:r>
              <a:rPr dirty="0"/>
              <a:t>:</a:t>
            </a:r>
            <a:r>
              <a:rPr lang="pt-PT" dirty="0"/>
              <a:t> </a:t>
            </a:r>
            <a:r>
              <a:rPr dirty="0" err="1"/>
              <a:t>Nomeadamente</a:t>
            </a:r>
            <a:r>
              <a:rPr dirty="0"/>
              <a:t>, UHF RFID, </a:t>
            </a:r>
            <a:r>
              <a:rPr dirty="0" err="1"/>
              <a:t>usado</a:t>
            </a:r>
            <a:r>
              <a:rPr dirty="0"/>
              <a:t> para a </a:t>
            </a:r>
            <a:r>
              <a:rPr dirty="0" err="1"/>
              <a:t>digitalizar</a:t>
            </a:r>
            <a:r>
              <a:rPr dirty="0"/>
              <a:t> e </a:t>
            </a:r>
            <a:r>
              <a:rPr dirty="0" err="1"/>
              <a:t>identificar</a:t>
            </a:r>
            <a:r>
              <a:rPr dirty="0"/>
              <a:t> </a:t>
            </a:r>
            <a:r>
              <a:rPr dirty="0" err="1"/>
              <a:t>produtos</a:t>
            </a:r>
            <a:r>
              <a:rPr dirty="0"/>
              <a:t> </a:t>
            </a:r>
            <a:r>
              <a:rPr dirty="0" err="1"/>
              <a:t>físicos</a:t>
            </a:r>
            <a:r>
              <a:rPr dirty="0"/>
              <a:t>, </a:t>
            </a:r>
            <a:r>
              <a:rPr dirty="0" err="1"/>
              <a:t>viu</a:t>
            </a:r>
            <a:r>
              <a:rPr dirty="0"/>
              <a:t> o </a:t>
            </a:r>
            <a:r>
              <a:rPr dirty="0" err="1"/>
              <a:t>preço</a:t>
            </a:r>
            <a:r>
              <a:rPr dirty="0"/>
              <a:t> das tag ser </a:t>
            </a:r>
            <a:r>
              <a:rPr dirty="0" err="1"/>
              <a:t>reduzido</a:t>
            </a:r>
            <a:r>
              <a:rPr dirty="0"/>
              <a:t> </a:t>
            </a:r>
            <a:r>
              <a:rPr dirty="0" err="1"/>
              <a:t>significativamente</a:t>
            </a:r>
            <a:r>
              <a:rPr dirty="0"/>
              <a:t> e </a:t>
            </a:r>
            <a:r>
              <a:rPr dirty="0" err="1"/>
              <a:t>melhorias</a:t>
            </a:r>
            <a:r>
              <a:rPr dirty="0"/>
              <a:t> de performance e </a:t>
            </a:r>
            <a:r>
              <a:rPr dirty="0" err="1"/>
              <a:t>segurança</a:t>
            </a:r>
            <a:r>
              <a:rPr dirty="0"/>
              <a:t>. </a:t>
            </a:r>
            <a:r>
              <a:rPr dirty="0" err="1"/>
              <a:t>Juntamente</a:t>
            </a:r>
            <a:r>
              <a:rPr dirty="0"/>
              <a:t> com a </a:t>
            </a:r>
            <a:r>
              <a:rPr dirty="0" err="1"/>
              <a:t>massificação</a:t>
            </a:r>
            <a:r>
              <a:rPr dirty="0"/>
              <a:t> das </a:t>
            </a:r>
            <a:r>
              <a:rPr dirty="0" err="1"/>
              <a:t>tecnologias</a:t>
            </a:r>
            <a:r>
              <a:rPr dirty="0"/>
              <a:t> de IoT, </a:t>
            </a:r>
            <a:r>
              <a:rPr dirty="0" err="1"/>
              <a:t>possibilita</a:t>
            </a:r>
            <a:r>
              <a:rPr dirty="0"/>
              <a:t> um </a:t>
            </a:r>
            <a:r>
              <a:rPr dirty="0" err="1"/>
              <a:t>rastreamento</a:t>
            </a:r>
            <a:r>
              <a:rPr dirty="0"/>
              <a:t> </a:t>
            </a:r>
            <a:r>
              <a:rPr dirty="0" err="1"/>
              <a:t>eficiente</a:t>
            </a:r>
            <a:r>
              <a:rPr dirty="0"/>
              <a:t> e </a:t>
            </a:r>
            <a:r>
              <a:rPr dirty="0" err="1"/>
              <a:t>económico</a:t>
            </a:r>
            <a:r>
              <a:rPr dirty="0"/>
              <a:t> dos </a:t>
            </a:r>
            <a:r>
              <a:rPr dirty="0" err="1"/>
              <a:t>produtos</a:t>
            </a:r>
            <a:r>
              <a:rPr dirty="0"/>
              <a:t> </a:t>
            </a:r>
            <a:r>
              <a:rPr dirty="0" err="1"/>
              <a:t>em</a:t>
            </a:r>
            <a:r>
              <a:rPr dirty="0"/>
              <a:t> </a:t>
            </a:r>
            <a:r>
              <a:rPr dirty="0" err="1"/>
              <a:t>toda</a:t>
            </a:r>
            <a:r>
              <a:rPr dirty="0"/>
              <a:t> a </a:t>
            </a:r>
            <a:r>
              <a:rPr dirty="0" err="1"/>
              <a:t>cadeira</a:t>
            </a:r>
            <a:r>
              <a:rPr dirty="0"/>
              <a:t> de </a:t>
            </a:r>
            <a:r>
              <a:rPr dirty="0" err="1"/>
              <a:t>distribuição</a:t>
            </a:r>
            <a:r>
              <a:rPr dirty="0"/>
              <a:t>.</a:t>
            </a:r>
          </a:p>
          <a:p>
            <a:pPr>
              <a:defRPr sz="1800"/>
            </a:pPr>
            <a:r>
              <a:rPr dirty="0" err="1"/>
              <a:t>Implementações</a:t>
            </a:r>
            <a:r>
              <a:rPr dirty="0"/>
              <a:t> da </a:t>
            </a:r>
            <a:r>
              <a:rPr dirty="0" err="1"/>
              <a:t>indústria</a:t>
            </a:r>
            <a:r>
              <a:rPr dirty="0"/>
              <a:t> 4.0 </a:t>
            </a:r>
            <a:r>
              <a:rPr dirty="0" err="1"/>
              <a:t>possibilitam</a:t>
            </a:r>
            <a:r>
              <a:rPr dirty="0"/>
              <a:t> a </a:t>
            </a:r>
            <a:r>
              <a:rPr dirty="0" err="1"/>
              <a:t>partilha</a:t>
            </a:r>
            <a:r>
              <a:rPr dirty="0"/>
              <a:t> de </a:t>
            </a:r>
            <a:r>
              <a:rPr dirty="0" err="1"/>
              <a:t>previsões</a:t>
            </a:r>
            <a:r>
              <a:rPr dirty="0"/>
              <a:t> de </a:t>
            </a:r>
            <a:r>
              <a:rPr dirty="0" err="1"/>
              <a:t>produção</a:t>
            </a:r>
            <a:r>
              <a:rPr dirty="0"/>
              <a:t> </a:t>
            </a:r>
            <a:r>
              <a:rPr dirty="0" err="1"/>
              <a:t>mais</a:t>
            </a:r>
            <a:r>
              <a:rPr dirty="0"/>
              <a:t> </a:t>
            </a:r>
            <a:r>
              <a:rPr dirty="0" err="1"/>
              <a:t>precisas</a:t>
            </a:r>
            <a:r>
              <a:rPr dirty="0"/>
              <a:t> a </a:t>
            </a:r>
            <a:r>
              <a:rPr dirty="0" err="1"/>
              <a:t>revendedores</a:t>
            </a:r>
            <a:r>
              <a:rPr dirty="0"/>
              <a:t>, e </a:t>
            </a:r>
            <a:r>
              <a:rPr dirty="0" err="1"/>
              <a:t>melhores</a:t>
            </a:r>
            <a:r>
              <a:rPr dirty="0"/>
              <a:t> </a:t>
            </a:r>
            <a:r>
              <a:rPr dirty="0" err="1"/>
              <a:t>estratégias</a:t>
            </a:r>
            <a:r>
              <a:rPr dirty="0"/>
              <a:t> de </a:t>
            </a:r>
            <a:r>
              <a:rPr dirty="0" err="1"/>
              <a:t>distribuição</a:t>
            </a:r>
            <a:r>
              <a:rPr dirty="0"/>
              <a:t>, </a:t>
            </a:r>
            <a:r>
              <a:rPr dirty="0" err="1"/>
              <a:t>optimizando</a:t>
            </a:r>
            <a:r>
              <a:rPr dirty="0"/>
              <a:t> </a:t>
            </a:r>
            <a:r>
              <a:rPr dirty="0" err="1"/>
              <a:t>quantidades</a:t>
            </a:r>
            <a:r>
              <a:rPr dirty="0"/>
              <a:t> e </a:t>
            </a:r>
            <a:r>
              <a:rPr dirty="0" err="1"/>
              <a:t>eficiência</a:t>
            </a:r>
            <a:r>
              <a:rPr dirty="0"/>
              <a:t> de </a:t>
            </a:r>
            <a:r>
              <a:rPr dirty="0" err="1"/>
              <a:t>produção</a:t>
            </a:r>
            <a:r>
              <a:rPr dirty="0"/>
              <a:t>. </a:t>
            </a:r>
          </a:p>
          <a:p>
            <a:pPr>
              <a:defRPr sz="1800"/>
            </a:pPr>
            <a:r>
              <a:rPr dirty="0" err="1"/>
              <a:t>Em</a:t>
            </a:r>
            <a:r>
              <a:rPr dirty="0"/>
              <a:t> ultimo, cloud computing, com a </a:t>
            </a:r>
            <a:r>
              <a:rPr dirty="0" err="1"/>
              <a:t>disponibilidade</a:t>
            </a:r>
            <a:r>
              <a:rPr dirty="0"/>
              <a:t> sob </a:t>
            </a:r>
            <a:r>
              <a:rPr dirty="0" err="1"/>
              <a:t>demanda</a:t>
            </a:r>
            <a:r>
              <a:rPr dirty="0"/>
              <a:t> de </a:t>
            </a:r>
            <a:r>
              <a:rPr dirty="0" err="1"/>
              <a:t>recursos</a:t>
            </a:r>
            <a:r>
              <a:rPr dirty="0"/>
              <a:t> </a:t>
            </a:r>
            <a:r>
              <a:rPr dirty="0" err="1"/>
              <a:t>computacionais</a:t>
            </a:r>
            <a:r>
              <a:rPr dirty="0"/>
              <a:t>, </a:t>
            </a:r>
            <a:r>
              <a:rPr dirty="0" err="1"/>
              <a:t>liberta</a:t>
            </a:r>
            <a:r>
              <a:rPr dirty="0"/>
              <a:t> </a:t>
            </a:r>
            <a:r>
              <a:rPr dirty="0" err="1"/>
              <a:t>empresas</a:t>
            </a:r>
            <a:r>
              <a:rPr dirty="0"/>
              <a:t> do </a:t>
            </a:r>
            <a:r>
              <a:rPr dirty="0" err="1"/>
              <a:t>investimento</a:t>
            </a:r>
            <a:r>
              <a:rPr dirty="0"/>
              <a:t> e </a:t>
            </a:r>
            <a:r>
              <a:rPr dirty="0" err="1"/>
              <a:t>manutenção</a:t>
            </a:r>
            <a:r>
              <a:rPr dirty="0"/>
              <a:t> de </a:t>
            </a:r>
            <a:r>
              <a:rPr dirty="0" err="1"/>
              <a:t>infrastuturas</a:t>
            </a:r>
            <a:r>
              <a:rPr dirty="0"/>
              <a:t> </a:t>
            </a:r>
            <a:r>
              <a:rPr dirty="0" err="1"/>
              <a:t>tecnológicas</a:t>
            </a:r>
            <a:r>
              <a:rPr dirty="0"/>
              <a:t> de </a:t>
            </a:r>
            <a:r>
              <a:rPr dirty="0" err="1"/>
              <a:t>informação</a:t>
            </a:r>
            <a:r>
              <a:rPr dirty="0"/>
              <a:t>.</a:t>
            </a:r>
          </a:p>
          <a:p>
            <a:pPr>
              <a:defRPr sz="1800"/>
            </a:pPr>
            <a:r>
              <a:rPr dirty="0"/>
              <a:t>Este </a:t>
            </a:r>
            <a:r>
              <a:rPr dirty="0" err="1"/>
              <a:t>paradigma</a:t>
            </a:r>
            <a:r>
              <a:rPr dirty="0"/>
              <a:t> </a:t>
            </a:r>
            <a:r>
              <a:rPr dirty="0" err="1"/>
              <a:t>tecnológico</a:t>
            </a:r>
            <a:r>
              <a:rPr dirty="0"/>
              <a:t> actual </a:t>
            </a:r>
            <a:r>
              <a:rPr dirty="0" err="1"/>
              <a:t>incentiva</a:t>
            </a:r>
            <a:r>
              <a:rPr dirty="0"/>
              <a:t> e </a:t>
            </a:r>
            <a:r>
              <a:rPr dirty="0" err="1"/>
              <a:t>possibilita</a:t>
            </a:r>
            <a:r>
              <a:rPr dirty="0"/>
              <a:t> a </a:t>
            </a:r>
            <a:r>
              <a:rPr dirty="0" err="1"/>
              <a:t>industrias</a:t>
            </a:r>
            <a:r>
              <a:rPr dirty="0"/>
              <a:t> a total </a:t>
            </a:r>
            <a:r>
              <a:rPr dirty="0" err="1"/>
              <a:t>automação</a:t>
            </a:r>
            <a:r>
              <a:rPr dirty="0"/>
              <a:t> e </a:t>
            </a:r>
            <a:r>
              <a:rPr dirty="0" err="1"/>
              <a:t>digitalização</a:t>
            </a:r>
            <a:r>
              <a:rPr dirty="0"/>
              <a:t> da </a:t>
            </a:r>
            <a:r>
              <a:rPr dirty="0" err="1"/>
              <a:t>cadeia</a:t>
            </a:r>
            <a:r>
              <a:rPr dirty="0"/>
              <a:t> de </a:t>
            </a:r>
            <a:r>
              <a:rPr dirty="0" err="1"/>
              <a:t>distribuição</a:t>
            </a:r>
            <a:r>
              <a:rPr dirty="0"/>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pPr>
              <a:defRPr sz="2000"/>
            </a:pPr>
            <a:r>
              <a:t>Em específico, esta dissertação foca-se em resolver problemas centrados na gestão de stocks em lojas de retalho.</a:t>
            </a:r>
          </a:p>
          <a:p>
            <a:pPr>
              <a:defRPr sz="2000"/>
            </a:pPr>
            <a:r>
              <a:t>Empresas de distribuição investem intensamente na optimização da cadeia de distribuição, mas ficam de fora sistemas controlo de stocks em lojas de venda ao cliente. A maioria das empresas de venda direta ao cliente não têm os recursos nem conhecimento tecnológico necessário para investir e desenvolver soluções para tal. Devido a isto, a área encontra-se pouco trabalhada, sendo de grande interesse o desenvolvimento de uma solução generalizada para diversas industrias.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endParaRPr/>
          </a:p>
        </p:txBody>
      </p:sp>
      <p:sp>
        <p:nvSpPr>
          <p:cNvPr id="202" name="Shape 202"/>
          <p:cNvSpPr>
            <a:spLocks noGrp="1"/>
          </p:cNvSpPr>
          <p:nvPr>
            <p:ph type="body" sz="quarter" idx="1"/>
          </p:nvPr>
        </p:nvSpPr>
        <p:spPr>
          <a:prstGeom prst="rect">
            <a:avLst/>
          </a:prstGeom>
        </p:spPr>
        <p:txBody>
          <a:bodyPr/>
          <a:lstStyle/>
          <a:p>
            <a:pPr>
              <a:defRPr sz="2000"/>
            </a:pPr>
            <a:r>
              <a:t>Esta dissertação foca-se no caso prático das boutiques da Nespresso em centros comerciais. A Nespresso comercializa e guarda em stock produtos que variam desde sleeves de café, máquinas, acessórios, constituídos de diferentes materiais, e chocolates.</a:t>
            </a:r>
          </a:p>
          <a:p>
            <a:pPr>
              <a:defRPr sz="2000"/>
            </a:pPr>
            <a:r>
              <a:t>Com o crescimento da rede de distribuição e operação, certos problemas de gestão intensificam-se. Nomeadamente, boutiques em centros comerciais têm o stock de produtos numa divisão sem acesso direto à boutique.</a:t>
            </a:r>
          </a:p>
          <a:p>
            <a:pPr>
              <a:defRPr sz="2000"/>
            </a:pPr>
            <a:r>
              <a:t>Isto levanta problemas na gestão de stock, que a Nespresso procura revolver.  Em específico, espera-se prevenir falta de stock, receber stock de forma oportuna, reduzir erros referentes a contagens manuais e saber em tempo real o estado do inventário.</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78000" y="2298700"/>
            <a:ext cx="20828000" cy="4648200"/>
          </a:xfrm>
          <a:prstGeom prst="rect">
            <a:avLst/>
          </a:prstGeom>
        </p:spPr>
        <p:txBody>
          <a:bodyPr anchor="b"/>
          <a:lstStyle/>
          <a:p>
            <a:r>
              <a:t>Title Text</a:t>
            </a:r>
          </a:p>
        </p:txBody>
      </p:sp>
      <p:sp>
        <p:nvSpPr>
          <p:cNvPr id="12"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21"/>
          </p:nvPr>
        </p:nvSpPr>
        <p:spPr>
          <a:xfrm>
            <a:off x="0" y="0"/>
            <a:ext cx="24384000" cy="16264467"/>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21"/>
          </p:nvPr>
        </p:nvSpPr>
        <p:spPr>
          <a:xfrm>
            <a:off x="3124200" y="-38100"/>
            <a:ext cx="18135600" cy="12096698"/>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21"/>
          </p:nvPr>
        </p:nvSpPr>
        <p:spPr>
          <a:xfrm>
            <a:off x="7950200" y="1104900"/>
            <a:ext cx="17259302" cy="115062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21"/>
          </p:nvPr>
        </p:nvSpPr>
        <p:spPr>
          <a:xfrm>
            <a:off x="10960100" y="3149600"/>
            <a:ext cx="139446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21"/>
          </p:nvPr>
        </p:nvSpPr>
        <p:spPr>
          <a:xfrm>
            <a:off x="15681340" y="7035800"/>
            <a:ext cx="8396678" cy="5600700"/>
          </a:xfrm>
          <a:prstGeom prst="rect">
            <a:avLst/>
          </a:prstGeom>
        </p:spPr>
        <p:txBody>
          <a:bodyPr lIns="91439" tIns="45719" rIns="91439" bIns="45719" anchor="t">
            <a:noAutofit/>
          </a:bodyPr>
          <a:lstStyle/>
          <a:p>
            <a:endParaRPr/>
          </a:p>
        </p:txBody>
      </p:sp>
      <p:sp>
        <p:nvSpPr>
          <p:cNvPr id="84" name="Image"/>
          <p:cNvSpPr>
            <a:spLocks noGrp="1"/>
          </p:cNvSpPr>
          <p:nvPr>
            <p:ph type="pic" sz="quarter" idx="22"/>
          </p:nvPr>
        </p:nvSpPr>
        <p:spPr>
          <a:xfrm>
            <a:off x="15290800" y="1130300"/>
            <a:ext cx="8331200" cy="5554134"/>
          </a:xfrm>
          <a:prstGeom prst="rect">
            <a:avLst/>
          </a:prstGeom>
        </p:spPr>
        <p:txBody>
          <a:bodyPr lIns="91439" tIns="45719" rIns="91439" bIns="45719" anchor="t">
            <a:noAutofit/>
          </a:bodyPr>
          <a:lstStyle/>
          <a:p>
            <a:endParaRPr/>
          </a:p>
        </p:txBody>
      </p:sp>
      <p:sp>
        <p:nvSpPr>
          <p:cNvPr id="85" name="Image"/>
          <p:cNvSpPr>
            <a:spLocks noGrp="1"/>
          </p:cNvSpPr>
          <p:nvPr>
            <p:ph type="pic" idx="23"/>
          </p:nvPr>
        </p:nvSpPr>
        <p:spPr>
          <a:xfrm>
            <a:off x="-304800" y="1130300"/>
            <a:ext cx="1720215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www.groupeseb.com/en/supply-chai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www.groupeseb.com/en/supply-chai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EPCGlobal Architecture: Smart Shelf Implementation for Retail Inventory Management"/>
          <p:cNvSpPr txBox="1">
            <a:spLocks noGrp="1"/>
          </p:cNvSpPr>
          <p:nvPr>
            <p:ph type="ctrTitle"/>
          </p:nvPr>
        </p:nvSpPr>
        <p:spPr>
          <a:xfrm>
            <a:off x="1778000" y="3606239"/>
            <a:ext cx="20828000" cy="4648201"/>
          </a:xfrm>
          <a:prstGeom prst="rect">
            <a:avLst/>
          </a:prstGeom>
        </p:spPr>
        <p:txBody>
          <a:bodyPr/>
          <a:lstStyle>
            <a:lvl1pPr defTabSz="726440">
              <a:defRPr sz="9856"/>
            </a:lvl1pPr>
          </a:lstStyle>
          <a:p>
            <a:r>
              <a:t>EPCGlobal Architecture: Smart Shelf Implementation for Retail Inventory Management </a:t>
            </a:r>
          </a:p>
        </p:txBody>
      </p:sp>
      <p:sp>
        <p:nvSpPr>
          <p:cNvPr id="120" name="Diogo Correia"/>
          <p:cNvSpPr txBox="1">
            <a:spLocks noGrp="1"/>
          </p:cNvSpPr>
          <p:nvPr>
            <p:ph type="subTitle" sz="quarter" idx="1"/>
          </p:nvPr>
        </p:nvSpPr>
        <p:spPr>
          <a:xfrm>
            <a:off x="1778000" y="8700060"/>
            <a:ext cx="20828000" cy="1587501"/>
          </a:xfrm>
          <a:prstGeom prst="rect">
            <a:avLst/>
          </a:prstGeom>
        </p:spPr>
        <p:txBody>
          <a:bodyPr/>
          <a:lstStyle/>
          <a:p>
            <a:r>
              <a:t>Diogo Correia</a:t>
            </a:r>
          </a:p>
        </p:txBody>
      </p:sp>
      <p:sp>
        <p:nvSpPr>
          <p:cNvPr id="121" name="Orientação do Professor Doutor…"/>
          <p:cNvSpPr txBox="1"/>
          <p:nvPr/>
        </p:nvSpPr>
        <p:spPr>
          <a:xfrm>
            <a:off x="18178606" y="12281187"/>
            <a:ext cx="5540503" cy="1005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0"/>
            </a:pPr>
            <a:r>
              <a:t>Orientação do Professor Doutor</a:t>
            </a:r>
          </a:p>
          <a:p>
            <a:pPr>
              <a:defRPr b="0"/>
            </a:pPr>
            <a:r>
              <a:t>José Alberto Gouveia Fonseca </a:t>
            </a:r>
          </a:p>
        </p:txBody>
      </p:sp>
      <p:sp>
        <p:nvSpPr>
          <p:cNvPr id="122" name="Mestrado em Engenharia Eletrónica e Telecomunicações"/>
          <p:cNvSpPr txBox="1"/>
          <p:nvPr/>
        </p:nvSpPr>
        <p:spPr>
          <a:xfrm>
            <a:off x="896635" y="12509787"/>
            <a:ext cx="9866758" cy="5481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vl1pPr>
          </a:lstStyle>
          <a:p>
            <a:r>
              <a:t>Mestrado em Engenharia Eletrónica e Telecomunicações </a:t>
            </a:r>
          </a:p>
        </p:txBody>
      </p:sp>
      <p:pic>
        <p:nvPicPr>
          <p:cNvPr id="123" name="deti.PNG" descr="deti.PNG"/>
          <p:cNvPicPr>
            <a:picLocks noChangeAspect="1"/>
          </p:cNvPicPr>
          <p:nvPr/>
        </p:nvPicPr>
        <p:blipFill>
          <a:blip r:embed="rId3"/>
          <a:stretch>
            <a:fillRect/>
          </a:stretch>
        </p:blipFill>
        <p:spPr>
          <a:xfrm>
            <a:off x="11083642" y="304634"/>
            <a:ext cx="6616701" cy="1117601"/>
          </a:xfrm>
          <a:prstGeom prst="rect">
            <a:avLst/>
          </a:prstGeom>
          <a:ln w="12700">
            <a:miter lim="400000"/>
          </a:ln>
        </p:spPr>
      </p:pic>
      <p:pic>
        <p:nvPicPr>
          <p:cNvPr id="124" name="uaveiro-logo.png" descr="uaveiro-logo.png"/>
          <p:cNvPicPr>
            <a:picLocks noChangeAspect="1"/>
          </p:cNvPicPr>
          <p:nvPr/>
        </p:nvPicPr>
        <p:blipFill>
          <a:blip r:embed="rId4"/>
          <a:stretch>
            <a:fillRect/>
          </a:stretch>
        </p:blipFill>
        <p:spPr>
          <a:xfrm>
            <a:off x="7358015" y="273537"/>
            <a:ext cx="3144483" cy="1179796"/>
          </a:xfrm>
          <a:prstGeom prst="rect">
            <a:avLst/>
          </a:prstGeom>
          <a:ln w="12700">
            <a:miter lim="400000"/>
          </a:ln>
        </p:spPr>
      </p:pic>
      <p:sp>
        <p:nvSpPr>
          <p:cNvPr id="125" name="Slide Number"/>
          <p:cNvSpPr txBox="1">
            <a:spLocks noGrp="1"/>
          </p:cNvSpPr>
          <p:nvPr>
            <p:ph type="sldNum" sz="quarter" idx="4294967295"/>
          </p:nvPr>
        </p:nvSpPr>
        <p:spPr>
          <a:xfrm>
            <a:off x="12043765" y="13081000"/>
            <a:ext cx="283770" cy="46105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Objectivos"/>
          <p:cNvSpPr txBox="1">
            <a:spLocks noGrp="1"/>
          </p:cNvSpPr>
          <p:nvPr>
            <p:ph type="title"/>
          </p:nvPr>
        </p:nvSpPr>
        <p:spPr>
          <a:prstGeom prst="rect">
            <a:avLst/>
          </a:prstGeom>
        </p:spPr>
        <p:txBody>
          <a:bodyPr/>
          <a:lstStyle/>
          <a:p>
            <a:r>
              <a:t>Objectivos</a:t>
            </a:r>
          </a:p>
        </p:txBody>
      </p:sp>
      <p:sp>
        <p:nvSpPr>
          <p:cNvPr id="205" name="A solução deve:…"/>
          <p:cNvSpPr txBox="1">
            <a:spLocks noGrp="1"/>
          </p:cNvSpPr>
          <p:nvPr>
            <p:ph type="body" idx="1"/>
          </p:nvPr>
        </p:nvSpPr>
        <p:spPr>
          <a:xfrm>
            <a:off x="1689100" y="3149600"/>
            <a:ext cx="21005800" cy="9296400"/>
          </a:xfrm>
          <a:prstGeom prst="rect">
            <a:avLst/>
          </a:prstGeom>
        </p:spPr>
        <p:txBody>
          <a:bodyPr/>
          <a:lstStyle/>
          <a:p>
            <a:pPr marL="558800" indent="-558800">
              <a:defRPr sz="4200" b="1"/>
            </a:pPr>
            <a:r>
              <a:t>A solução deve:</a:t>
            </a:r>
          </a:p>
          <a:p>
            <a:pPr lvl="1">
              <a:defRPr sz="4200"/>
            </a:pPr>
            <a:r>
              <a:t>Fazer inventário periódico dos itens em </a:t>
            </a:r>
            <a:r>
              <a:rPr i="1"/>
              <a:t>stock</a:t>
            </a:r>
            <a:r>
              <a:t>, identificando apropriadamente itens adicionados e removidos</a:t>
            </a:r>
          </a:p>
          <a:p>
            <a:pPr lvl="1">
              <a:defRPr sz="4200"/>
            </a:pPr>
            <a:r>
              <a:t>Ser capaz de guardar de forma permanente informação referente às alterações do inventário com contextualização apropriada</a:t>
            </a:r>
          </a:p>
          <a:p>
            <a:pPr lvl="1">
              <a:defRPr sz="4200"/>
            </a:pPr>
            <a:r>
              <a:t>Deverá providenciar forma de visualizar as alterações de inventário</a:t>
            </a:r>
          </a:p>
          <a:p>
            <a:pPr lvl="1">
              <a:defRPr sz="4200"/>
            </a:pPr>
            <a:r>
              <a:t>Ser capaz de integrar convenientemente e de forma estandardizada outras soluções de logística e cadeia de distribuição</a:t>
            </a:r>
          </a:p>
        </p:txBody>
      </p:sp>
      <p:sp>
        <p:nvSpPr>
          <p:cNvPr id="206" name="Cloud"/>
          <p:cNvSpPr txBox="1"/>
          <p:nvPr/>
        </p:nvSpPr>
        <p:spPr>
          <a:xfrm>
            <a:off x="17891078" y="10448965"/>
            <a:ext cx="2017578" cy="954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2438338">
              <a:defRPr sz="3700">
                <a:solidFill>
                  <a:srgbClr val="FFFFFF"/>
                </a:solidFill>
              </a:defRPr>
            </a:lvl1pPr>
          </a:lstStyle>
          <a:p>
            <a:r>
              <a:t>Cloud</a:t>
            </a:r>
          </a:p>
        </p:txBody>
      </p:sp>
      <p:sp>
        <p:nvSpPr>
          <p:cNvPr id="207" name="Requisitos"/>
          <p:cNvSpPr txBox="1"/>
          <p:nvPr/>
        </p:nvSpPr>
        <p:spPr>
          <a:xfrm>
            <a:off x="1689100" y="1732349"/>
            <a:ext cx="21005800" cy="228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7800" b="0">
                <a:latin typeface="+mn-lt"/>
                <a:ea typeface="+mn-ea"/>
                <a:cs typeface="+mn-cs"/>
                <a:sym typeface="Helvetica Neue Medium"/>
              </a:defRPr>
            </a:lvl1pPr>
          </a:lstStyle>
          <a:p>
            <a:r>
              <a:t>Requisitos</a:t>
            </a:r>
          </a:p>
        </p:txBody>
      </p:sp>
      <p:sp>
        <p:nvSpPr>
          <p:cNvPr id="208"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olução"/>
          <p:cNvSpPr txBox="1">
            <a:spLocks noGrp="1"/>
          </p:cNvSpPr>
          <p:nvPr>
            <p:ph type="title"/>
          </p:nvPr>
        </p:nvSpPr>
        <p:spPr>
          <a:prstGeom prst="rect">
            <a:avLst/>
          </a:prstGeom>
        </p:spPr>
        <p:txBody>
          <a:bodyPr/>
          <a:lstStyle/>
          <a:p>
            <a:r>
              <a:t>Solução</a:t>
            </a:r>
          </a:p>
        </p:txBody>
      </p:sp>
      <p:sp>
        <p:nvSpPr>
          <p:cNvPr id="213" name="A solução proposta é uma smart shelf:…"/>
          <p:cNvSpPr txBox="1">
            <a:spLocks noGrp="1"/>
          </p:cNvSpPr>
          <p:nvPr>
            <p:ph type="body" sz="half" idx="1"/>
          </p:nvPr>
        </p:nvSpPr>
        <p:spPr>
          <a:prstGeom prst="rect">
            <a:avLst/>
          </a:prstGeom>
        </p:spPr>
        <p:txBody>
          <a:bodyPr/>
          <a:lstStyle/>
          <a:p>
            <a:r>
              <a:rPr dirty="0"/>
              <a:t>A </a:t>
            </a:r>
            <a:r>
              <a:rPr dirty="0" err="1"/>
              <a:t>solução</a:t>
            </a:r>
            <a:r>
              <a:rPr dirty="0"/>
              <a:t> </a:t>
            </a:r>
            <a:r>
              <a:rPr dirty="0" err="1"/>
              <a:t>proposta</a:t>
            </a:r>
            <a:r>
              <a:rPr dirty="0"/>
              <a:t> </a:t>
            </a:r>
            <a:r>
              <a:rPr dirty="0" err="1"/>
              <a:t>é</a:t>
            </a:r>
            <a:r>
              <a:rPr dirty="0"/>
              <a:t> </a:t>
            </a:r>
            <a:r>
              <a:rPr dirty="0" err="1"/>
              <a:t>uma</a:t>
            </a:r>
            <a:r>
              <a:rPr dirty="0"/>
              <a:t> </a:t>
            </a:r>
            <a:r>
              <a:rPr i="1" dirty="0"/>
              <a:t>smart shelf</a:t>
            </a:r>
            <a:r>
              <a:rPr dirty="0"/>
              <a:t>:</a:t>
            </a:r>
          </a:p>
          <a:p>
            <a:pPr lvl="1"/>
            <a:r>
              <a:rPr dirty="0" err="1"/>
              <a:t>Capaz</a:t>
            </a:r>
            <a:r>
              <a:rPr dirty="0"/>
              <a:t> de </a:t>
            </a:r>
            <a:r>
              <a:rPr dirty="0" err="1"/>
              <a:t>identificar</a:t>
            </a:r>
            <a:r>
              <a:rPr dirty="0"/>
              <a:t> </a:t>
            </a:r>
            <a:r>
              <a:rPr dirty="0" err="1"/>
              <a:t>itens</a:t>
            </a:r>
            <a:r>
              <a:rPr dirty="0"/>
              <a:t> </a:t>
            </a:r>
            <a:r>
              <a:rPr dirty="0" err="1"/>
              <a:t>pousados</a:t>
            </a:r>
            <a:r>
              <a:rPr dirty="0"/>
              <a:t> </a:t>
            </a:r>
            <a:r>
              <a:rPr dirty="0" err="1"/>
              <a:t>na</a:t>
            </a:r>
            <a:r>
              <a:rPr dirty="0"/>
              <a:t> </a:t>
            </a:r>
            <a:r>
              <a:rPr dirty="0" err="1"/>
              <a:t>mesma</a:t>
            </a:r>
            <a:endParaRPr dirty="0"/>
          </a:p>
          <a:p>
            <a:pPr lvl="1"/>
            <a:r>
              <a:rPr dirty="0" err="1"/>
              <a:t>Implementa</a:t>
            </a:r>
            <a:r>
              <a:rPr dirty="0"/>
              <a:t> </a:t>
            </a:r>
            <a:r>
              <a:rPr dirty="0" err="1"/>
              <a:t>tecnologia</a:t>
            </a:r>
            <a:r>
              <a:rPr dirty="0"/>
              <a:t> UHF RFID</a:t>
            </a:r>
          </a:p>
          <a:p>
            <a:pPr lvl="1"/>
            <a:r>
              <a:rPr dirty="0" err="1"/>
              <a:t>Implementa</a:t>
            </a:r>
            <a:r>
              <a:rPr dirty="0"/>
              <a:t> </a:t>
            </a:r>
            <a:r>
              <a:rPr dirty="0" err="1"/>
              <a:t>serviços</a:t>
            </a:r>
            <a:r>
              <a:rPr dirty="0"/>
              <a:t> de </a:t>
            </a:r>
            <a:r>
              <a:rPr i="1" dirty="0"/>
              <a:t>supply chain </a:t>
            </a:r>
            <a:r>
              <a:rPr dirty="0"/>
              <a:t>com </a:t>
            </a:r>
            <a:r>
              <a:rPr dirty="0" err="1"/>
              <a:t>os</a:t>
            </a:r>
            <a:r>
              <a:rPr dirty="0"/>
              <a:t> standards </a:t>
            </a:r>
            <a:r>
              <a:rPr dirty="0" err="1"/>
              <a:t>devidos</a:t>
            </a:r>
            <a:endParaRPr dirty="0"/>
          </a:p>
          <a:p>
            <a:pPr lvl="1"/>
            <a:r>
              <a:rPr dirty="0" err="1"/>
              <a:t>Consegue</a:t>
            </a:r>
            <a:r>
              <a:rPr dirty="0"/>
              <a:t> </a:t>
            </a:r>
            <a:r>
              <a:rPr dirty="0" err="1"/>
              <a:t>facilmente</a:t>
            </a:r>
            <a:r>
              <a:rPr dirty="0"/>
              <a:t> </a:t>
            </a:r>
            <a:r>
              <a:rPr dirty="0" err="1"/>
              <a:t>integrar</a:t>
            </a:r>
            <a:r>
              <a:rPr dirty="0"/>
              <a:t> </a:t>
            </a:r>
            <a:r>
              <a:rPr dirty="0" err="1"/>
              <a:t>qualquer</a:t>
            </a:r>
            <a:r>
              <a:rPr dirty="0"/>
              <a:t> </a:t>
            </a:r>
            <a:r>
              <a:rPr dirty="0" err="1"/>
              <a:t>plataforma</a:t>
            </a:r>
            <a:r>
              <a:rPr dirty="0"/>
              <a:t> IT</a:t>
            </a:r>
          </a:p>
        </p:txBody>
      </p:sp>
      <p:pic>
        <p:nvPicPr>
          <p:cNvPr id="214" name="743D9ADD-A894-4EB8-9E5E-90D24C75DE0E_1_105_c.jpeg" descr="743D9ADD-A894-4EB8-9E5E-90D24C75DE0E_1_105_c.jpeg"/>
          <p:cNvPicPr>
            <a:picLocks noChangeAspect="1"/>
          </p:cNvPicPr>
          <p:nvPr/>
        </p:nvPicPr>
        <p:blipFill>
          <a:blip r:embed="rId3"/>
          <a:srcRect t="25093" r="5516" b="10123"/>
          <a:stretch>
            <a:fillRect/>
          </a:stretch>
        </p:blipFill>
        <p:spPr>
          <a:xfrm>
            <a:off x="13687420" y="3550443"/>
            <a:ext cx="9291776" cy="8494619"/>
          </a:xfrm>
          <a:prstGeom prst="rect">
            <a:avLst/>
          </a:prstGeom>
          <a:ln w="12700">
            <a:miter lim="400000"/>
          </a:ln>
        </p:spPr>
      </p:pic>
      <p:sp>
        <p:nvSpPr>
          <p:cNvPr id="215"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UHF RFID"/>
          <p:cNvSpPr txBox="1">
            <a:spLocks noGrp="1"/>
          </p:cNvSpPr>
          <p:nvPr>
            <p:ph type="title"/>
          </p:nvPr>
        </p:nvSpPr>
        <p:spPr>
          <a:prstGeom prst="rect">
            <a:avLst/>
          </a:prstGeom>
        </p:spPr>
        <p:txBody>
          <a:bodyPr/>
          <a:lstStyle/>
          <a:p>
            <a:r>
              <a:t>UHF RFID</a:t>
            </a:r>
          </a:p>
        </p:txBody>
      </p:sp>
      <p:sp>
        <p:nvSpPr>
          <p:cNvPr id="220" name="RFID (Radio Frequency Identification) é uma tecnologia de identificação wireless para identificar maioritariamente objectos…"/>
          <p:cNvSpPr txBox="1">
            <a:spLocks noGrp="1"/>
          </p:cNvSpPr>
          <p:nvPr>
            <p:ph type="body" sz="half" idx="1"/>
          </p:nvPr>
        </p:nvSpPr>
        <p:spPr>
          <a:prstGeom prst="rect">
            <a:avLst/>
          </a:prstGeom>
        </p:spPr>
        <p:txBody>
          <a:bodyPr/>
          <a:lstStyle/>
          <a:p>
            <a:r>
              <a:rPr dirty="0"/>
              <a:t>RFID (</a:t>
            </a:r>
            <a:r>
              <a:rPr i="1" dirty="0"/>
              <a:t>Radio Frequency Identification</a:t>
            </a:r>
            <a:r>
              <a:rPr dirty="0"/>
              <a:t>) </a:t>
            </a:r>
            <a:r>
              <a:rPr dirty="0" err="1"/>
              <a:t>é</a:t>
            </a:r>
            <a:r>
              <a:rPr dirty="0"/>
              <a:t> </a:t>
            </a:r>
            <a:r>
              <a:rPr dirty="0" err="1"/>
              <a:t>uma</a:t>
            </a:r>
            <a:r>
              <a:rPr dirty="0"/>
              <a:t> </a:t>
            </a:r>
            <a:r>
              <a:rPr dirty="0" err="1"/>
              <a:t>tecnologia</a:t>
            </a:r>
            <a:r>
              <a:rPr dirty="0"/>
              <a:t> de </a:t>
            </a:r>
            <a:r>
              <a:rPr dirty="0" err="1"/>
              <a:t>identificação</a:t>
            </a:r>
            <a:r>
              <a:rPr dirty="0"/>
              <a:t> </a:t>
            </a:r>
            <a:r>
              <a:rPr i="1" dirty="0"/>
              <a:t>wireless</a:t>
            </a:r>
            <a:r>
              <a:rPr dirty="0"/>
              <a:t> para </a:t>
            </a:r>
            <a:r>
              <a:rPr dirty="0" err="1"/>
              <a:t>identificar</a:t>
            </a:r>
            <a:r>
              <a:rPr dirty="0"/>
              <a:t> </a:t>
            </a:r>
            <a:r>
              <a:rPr dirty="0" err="1"/>
              <a:t>maioritariamente</a:t>
            </a:r>
            <a:r>
              <a:rPr dirty="0"/>
              <a:t> </a:t>
            </a:r>
            <a:r>
              <a:rPr dirty="0" err="1"/>
              <a:t>objectos</a:t>
            </a:r>
            <a:endParaRPr dirty="0"/>
          </a:p>
          <a:p>
            <a:r>
              <a:rPr dirty="0"/>
              <a:t>UHF (</a:t>
            </a:r>
            <a:r>
              <a:rPr i="1" dirty="0"/>
              <a:t>Ultra High Frequency</a:t>
            </a:r>
            <a:r>
              <a:rPr dirty="0"/>
              <a:t>) </a:t>
            </a:r>
            <a:r>
              <a:rPr dirty="0" err="1"/>
              <a:t>é</a:t>
            </a:r>
            <a:r>
              <a:rPr dirty="0"/>
              <a:t> </a:t>
            </a:r>
            <a:r>
              <a:rPr dirty="0" err="1"/>
              <a:t>uma</a:t>
            </a:r>
            <a:r>
              <a:rPr dirty="0"/>
              <a:t> das </a:t>
            </a:r>
            <a:r>
              <a:rPr dirty="0" err="1"/>
              <a:t>tecnologias</a:t>
            </a:r>
            <a:r>
              <a:rPr dirty="0"/>
              <a:t> RFID que </a:t>
            </a:r>
            <a:r>
              <a:rPr dirty="0" err="1"/>
              <a:t>usa</a:t>
            </a:r>
            <a:r>
              <a:rPr dirty="0"/>
              <a:t> </a:t>
            </a:r>
            <a:r>
              <a:rPr dirty="0" err="1"/>
              <a:t>ondas</a:t>
            </a:r>
            <a:r>
              <a:rPr dirty="0"/>
              <a:t> r</a:t>
            </a:r>
            <a:r>
              <a:rPr lang="pt-PT" dirty="0" err="1"/>
              <a:t>á</a:t>
            </a:r>
            <a:r>
              <a:rPr dirty="0" err="1"/>
              <a:t>dio</a:t>
            </a:r>
            <a:r>
              <a:rPr dirty="0"/>
              <a:t> e opera entre </a:t>
            </a:r>
            <a:r>
              <a:rPr dirty="0" err="1"/>
              <a:t>os</a:t>
            </a:r>
            <a:r>
              <a:rPr dirty="0"/>
              <a:t> 860MHz e </a:t>
            </a:r>
            <a:r>
              <a:rPr dirty="0" err="1"/>
              <a:t>os</a:t>
            </a:r>
            <a:r>
              <a:rPr dirty="0"/>
              <a:t> 956MHz</a:t>
            </a:r>
          </a:p>
        </p:txBody>
      </p:sp>
      <p:pic>
        <p:nvPicPr>
          <p:cNvPr id="221" name="Image" descr="Image"/>
          <p:cNvPicPr>
            <a:picLocks noChangeAspect="1"/>
          </p:cNvPicPr>
          <p:nvPr/>
        </p:nvPicPr>
        <p:blipFill>
          <a:blip r:embed="rId3"/>
          <a:srcRect l="11306" t="9691" r="6066" b="9691"/>
          <a:stretch>
            <a:fillRect/>
          </a:stretch>
        </p:blipFill>
        <p:spPr>
          <a:xfrm>
            <a:off x="12460841" y="4370784"/>
            <a:ext cx="10949479" cy="6752412"/>
          </a:xfrm>
          <a:prstGeom prst="rect">
            <a:avLst/>
          </a:prstGeom>
          <a:ln w="12700">
            <a:miter lim="400000"/>
          </a:ln>
        </p:spPr>
      </p:pic>
      <p:sp>
        <p:nvSpPr>
          <p:cNvPr id="222" name="Image from: https://www.dipolerfid.com/blog/category-2/How-UHF-RFID-System-Works"/>
          <p:cNvSpPr txBox="1"/>
          <p:nvPr/>
        </p:nvSpPr>
        <p:spPr>
          <a:xfrm>
            <a:off x="15243021" y="12945751"/>
            <a:ext cx="9008064" cy="854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2500" b="0" i="1"/>
            </a:lvl1pPr>
          </a:lstStyle>
          <a:p>
            <a:r>
              <a:t>Image from: https://www.dipolerfid.com/blog/category-2/How-UHF-RFID-System-Works</a:t>
            </a:r>
          </a:p>
        </p:txBody>
      </p:sp>
      <p:sp>
        <p:nvSpPr>
          <p:cNvPr id="223" name="Tags"/>
          <p:cNvSpPr txBox="1"/>
          <p:nvPr/>
        </p:nvSpPr>
        <p:spPr>
          <a:xfrm>
            <a:off x="12371446" y="8166147"/>
            <a:ext cx="2512308" cy="82051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4800"/>
            </a:lvl1pPr>
          </a:lstStyle>
          <a:p>
            <a:r>
              <a:t>Tags</a:t>
            </a:r>
          </a:p>
        </p:txBody>
      </p:sp>
      <p:sp>
        <p:nvSpPr>
          <p:cNvPr id="224" name="Antena"/>
          <p:cNvSpPr txBox="1"/>
          <p:nvPr/>
        </p:nvSpPr>
        <p:spPr>
          <a:xfrm>
            <a:off x="16488480" y="7387541"/>
            <a:ext cx="2811639" cy="82051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4800"/>
            </a:lvl1pPr>
          </a:lstStyle>
          <a:p>
            <a:r>
              <a:t>Antena</a:t>
            </a:r>
          </a:p>
        </p:txBody>
      </p:sp>
      <p:sp>
        <p:nvSpPr>
          <p:cNvPr id="225" name="Leitor"/>
          <p:cNvSpPr txBox="1"/>
          <p:nvPr/>
        </p:nvSpPr>
        <p:spPr>
          <a:xfrm>
            <a:off x="17266386" y="10261896"/>
            <a:ext cx="2512308" cy="82051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4800"/>
            </a:lvl1pPr>
          </a:lstStyle>
          <a:p>
            <a:r>
              <a:t>Leitor</a:t>
            </a:r>
          </a:p>
        </p:txBody>
      </p:sp>
      <p:sp>
        <p:nvSpPr>
          <p:cNvPr id="226"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RFID System"/>
          <p:cNvSpPr/>
          <p:nvPr/>
        </p:nvSpPr>
        <p:spPr>
          <a:xfrm>
            <a:off x="15437237" y="9482706"/>
            <a:ext cx="4914126" cy="2751208"/>
          </a:xfrm>
          <a:prstGeom prst="rect">
            <a:avLst/>
          </a:prstGeom>
          <a:solidFill>
            <a:schemeClr val="accent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4400">
                <a:solidFill>
                  <a:srgbClr val="FFFFFF"/>
                </a:solidFill>
              </a:defRPr>
            </a:lvl1pPr>
          </a:lstStyle>
          <a:p>
            <a:r>
              <a:t>RFID System</a:t>
            </a:r>
          </a:p>
        </p:txBody>
      </p:sp>
      <p:sp>
        <p:nvSpPr>
          <p:cNvPr id="231" name="Line"/>
          <p:cNvSpPr/>
          <p:nvPr/>
        </p:nvSpPr>
        <p:spPr>
          <a:xfrm>
            <a:off x="17894300" y="6631277"/>
            <a:ext cx="1" cy="2543366"/>
          </a:xfrm>
          <a:prstGeom prst="line">
            <a:avLst/>
          </a:prstGeom>
          <a:ln w="50800">
            <a:solidFill>
              <a:srgbClr val="000000"/>
            </a:solidFill>
            <a:miter lim="400000"/>
            <a:headEnd type="triangle"/>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32" name="Cloud"/>
          <p:cNvSpPr/>
          <p:nvPr/>
        </p:nvSpPr>
        <p:spPr>
          <a:xfrm>
            <a:off x="15437237" y="3361686"/>
            <a:ext cx="4914126" cy="2961529"/>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EAE00"/>
          </a:solidFill>
          <a:ln w="12700">
            <a:miter lim="400000"/>
          </a:ln>
        </p:spPr>
        <p:txBody>
          <a:bodyPr lIns="50800" tIns="50800" rIns="50800" bIns="50800" anchor="ctr"/>
          <a:lstStyle/>
          <a:p>
            <a:pPr>
              <a:defRPr sz="3200" b="0">
                <a:latin typeface="+mn-lt"/>
                <a:ea typeface="+mn-ea"/>
                <a:cs typeface="+mn-cs"/>
                <a:sym typeface="Helvetica Neue Medium"/>
              </a:defRPr>
            </a:pPr>
            <a:endParaRPr/>
          </a:p>
        </p:txBody>
      </p:sp>
      <p:sp>
        <p:nvSpPr>
          <p:cNvPr id="233" name="Platform"/>
          <p:cNvSpPr txBox="1"/>
          <p:nvPr/>
        </p:nvSpPr>
        <p:spPr>
          <a:xfrm>
            <a:off x="15752715" y="4847130"/>
            <a:ext cx="4283168" cy="954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2438338">
              <a:defRPr sz="4400">
                <a:solidFill>
                  <a:srgbClr val="FFFFFF"/>
                </a:solidFill>
              </a:defRPr>
            </a:lvl1pPr>
          </a:lstStyle>
          <a:p>
            <a:r>
              <a:t>Platform</a:t>
            </a:r>
          </a:p>
        </p:txBody>
      </p:sp>
      <p:sp>
        <p:nvSpPr>
          <p:cNvPr id="234" name="Solução"/>
          <p:cNvSpPr txBox="1">
            <a:spLocks noGrp="1"/>
          </p:cNvSpPr>
          <p:nvPr>
            <p:ph type="title"/>
          </p:nvPr>
        </p:nvSpPr>
        <p:spPr>
          <a:prstGeom prst="rect">
            <a:avLst/>
          </a:prstGeom>
        </p:spPr>
        <p:txBody>
          <a:bodyPr/>
          <a:lstStyle/>
          <a:p>
            <a:r>
              <a:t>Solução</a:t>
            </a:r>
          </a:p>
        </p:txBody>
      </p:sp>
      <p:sp>
        <p:nvSpPr>
          <p:cNvPr id="235" name="De modo a facilitar a integração da solução em outros sistemas, a solução foi dividida em duas partes:…"/>
          <p:cNvSpPr txBox="1">
            <a:spLocks noGrp="1"/>
          </p:cNvSpPr>
          <p:nvPr>
            <p:ph type="body" sz="half" idx="1"/>
          </p:nvPr>
        </p:nvSpPr>
        <p:spPr>
          <a:prstGeom prst="rect">
            <a:avLst/>
          </a:prstGeom>
        </p:spPr>
        <p:txBody>
          <a:bodyPr/>
          <a:lstStyle/>
          <a:p>
            <a:r>
              <a:t>De modo a facilitar a integração da solução em outros sistemas, a solução foi dividida em duas partes:</a:t>
            </a:r>
          </a:p>
          <a:p>
            <a:pPr lvl="1"/>
            <a:r>
              <a:t>Sistema UHF RFID</a:t>
            </a:r>
          </a:p>
          <a:p>
            <a:pPr lvl="1"/>
            <a:r>
              <a:t>Plataforma</a:t>
            </a:r>
          </a:p>
        </p:txBody>
      </p:sp>
      <p:sp>
        <p:nvSpPr>
          <p:cNvPr id="236"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 name="Image" descr="Image"/>
          <p:cNvPicPr>
            <a:picLocks noChangeAspect="1"/>
          </p:cNvPicPr>
          <p:nvPr/>
        </p:nvPicPr>
        <p:blipFill>
          <a:blip r:embed="rId3"/>
          <a:srcRect l="3587" t="11632" r="3587" b="9034"/>
          <a:stretch>
            <a:fillRect/>
          </a:stretch>
        </p:blipFill>
        <p:spPr>
          <a:xfrm>
            <a:off x="12403534" y="6217443"/>
            <a:ext cx="10981381" cy="3160803"/>
          </a:xfrm>
          <a:prstGeom prst="rect">
            <a:avLst/>
          </a:prstGeom>
          <a:ln w="12700">
            <a:miter lim="400000"/>
          </a:ln>
        </p:spPr>
      </p:pic>
      <p:sp>
        <p:nvSpPr>
          <p:cNvPr id="241" name="Image from: https://www.gs1.org/epcglobal"/>
          <p:cNvSpPr txBox="1"/>
          <p:nvPr/>
        </p:nvSpPr>
        <p:spPr>
          <a:xfrm>
            <a:off x="18049979" y="13198042"/>
            <a:ext cx="6261736" cy="47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b="0" i="1"/>
            </a:lvl1pPr>
          </a:lstStyle>
          <a:p>
            <a:r>
              <a:t>Image from: https://www.gs1.org/epcglobal</a:t>
            </a:r>
          </a:p>
        </p:txBody>
      </p:sp>
      <p:sp>
        <p:nvSpPr>
          <p:cNvPr id="242"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sp>
        <p:nvSpPr>
          <p:cNvPr id="243" name="Arquitectura EPCGlobal"/>
          <p:cNvSpPr txBox="1">
            <a:spLocks noGrp="1"/>
          </p:cNvSpPr>
          <p:nvPr>
            <p:ph type="title"/>
          </p:nvPr>
        </p:nvSpPr>
        <p:spPr>
          <a:prstGeom prst="rect">
            <a:avLst/>
          </a:prstGeom>
        </p:spPr>
        <p:txBody>
          <a:bodyPr/>
          <a:lstStyle/>
          <a:p>
            <a:r>
              <a:t>Arquitectura EPCGlobal</a:t>
            </a:r>
          </a:p>
        </p:txBody>
      </p:sp>
      <p:sp>
        <p:nvSpPr>
          <p:cNvPr id="244" name="Os standards são desenvolvidos pela GS1 e empresas parceiras…"/>
          <p:cNvSpPr txBox="1">
            <a:spLocks noGrp="1"/>
          </p:cNvSpPr>
          <p:nvPr>
            <p:ph type="body" sz="half" idx="1"/>
          </p:nvPr>
        </p:nvSpPr>
        <p:spPr>
          <a:prstGeom prst="rect">
            <a:avLst/>
          </a:prstGeom>
        </p:spPr>
        <p:txBody>
          <a:bodyPr/>
          <a:lstStyle/>
          <a:p>
            <a:r>
              <a:t>Os </a:t>
            </a:r>
            <a:r>
              <a:rPr i="1"/>
              <a:t>standards</a:t>
            </a:r>
            <a:r>
              <a:t> são desenvolvidos pela GS1 e empresas parceiras</a:t>
            </a:r>
          </a:p>
          <a:p>
            <a:r>
              <a:t>GS1 é uma organização sem fins lucrativos</a:t>
            </a:r>
          </a:p>
          <a:p>
            <a:r>
              <a:t>Foi formada com a junção da EAN, UCC e outras organizações locais</a:t>
            </a:r>
          </a:p>
          <a:p>
            <a:r>
              <a:t>Uma das principais funções é o desenvolvimento do </a:t>
            </a:r>
            <a:r>
              <a:rPr i="1"/>
              <a:t>EPCGlobal Architecture Framework</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 name="architecture-framework-activities.png" descr="architecture-framework-activities.png"/>
          <p:cNvPicPr>
            <a:picLocks noChangeAspect="1"/>
          </p:cNvPicPr>
          <p:nvPr/>
        </p:nvPicPr>
        <p:blipFill>
          <a:blip r:embed="rId3"/>
          <a:stretch>
            <a:fillRect/>
          </a:stretch>
        </p:blipFill>
        <p:spPr>
          <a:xfrm>
            <a:off x="12058176" y="3605890"/>
            <a:ext cx="12011948" cy="8627906"/>
          </a:xfrm>
          <a:prstGeom prst="rect">
            <a:avLst/>
          </a:prstGeom>
          <a:ln w="12700">
            <a:miter lim="400000"/>
          </a:ln>
        </p:spPr>
      </p:pic>
      <p:sp>
        <p:nvSpPr>
          <p:cNvPr id="249" name="Image from: https://www.gs1.org/epcglobal"/>
          <p:cNvSpPr txBox="1"/>
          <p:nvPr/>
        </p:nvSpPr>
        <p:spPr>
          <a:xfrm>
            <a:off x="18049979" y="13198042"/>
            <a:ext cx="6261736" cy="47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b="0" i="1"/>
            </a:lvl1pPr>
          </a:lstStyle>
          <a:p>
            <a:r>
              <a:t>Image from: https://www.gs1.org/epcglobal</a:t>
            </a:r>
          </a:p>
        </p:txBody>
      </p:sp>
      <p:sp>
        <p:nvSpPr>
          <p:cNvPr id="250"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sp>
        <p:nvSpPr>
          <p:cNvPr id="251" name="EPCglobal Architecture Framework é uma coleção de hardware, software, interfaces e standards de dados…"/>
          <p:cNvSpPr txBox="1">
            <a:spLocks noGrp="1"/>
          </p:cNvSpPr>
          <p:nvPr>
            <p:ph type="body" sz="half" idx="1"/>
          </p:nvPr>
        </p:nvSpPr>
        <p:spPr>
          <a:prstGeom prst="rect">
            <a:avLst/>
          </a:prstGeom>
        </p:spPr>
        <p:txBody>
          <a:bodyPr/>
          <a:lstStyle/>
          <a:p>
            <a:r>
              <a:rPr i="1" dirty="0" err="1"/>
              <a:t>EPCglobal</a:t>
            </a:r>
            <a:r>
              <a:rPr i="1" dirty="0"/>
              <a:t> Architecture Framework</a:t>
            </a:r>
            <a:r>
              <a:rPr dirty="0"/>
              <a:t> </a:t>
            </a:r>
            <a:r>
              <a:rPr dirty="0" err="1"/>
              <a:t>é</a:t>
            </a:r>
            <a:r>
              <a:rPr dirty="0"/>
              <a:t> </a:t>
            </a:r>
            <a:r>
              <a:rPr dirty="0" err="1"/>
              <a:t>uma</a:t>
            </a:r>
            <a:r>
              <a:rPr dirty="0"/>
              <a:t> </a:t>
            </a:r>
            <a:r>
              <a:rPr dirty="0" err="1"/>
              <a:t>coleção</a:t>
            </a:r>
            <a:r>
              <a:rPr dirty="0"/>
              <a:t> de hardware, software, interfaces e standards de dados</a:t>
            </a:r>
          </a:p>
          <a:p>
            <a:r>
              <a:rPr dirty="0"/>
              <a:t>O </a:t>
            </a:r>
            <a:r>
              <a:rPr i="1" dirty="0"/>
              <a:t>framework</a:t>
            </a:r>
            <a:r>
              <a:rPr dirty="0"/>
              <a:t> assume que </a:t>
            </a:r>
            <a:r>
              <a:rPr dirty="0" err="1"/>
              <a:t>qualquer</a:t>
            </a:r>
            <a:r>
              <a:rPr dirty="0"/>
              <a:t> item </a:t>
            </a:r>
            <a:r>
              <a:rPr dirty="0" err="1"/>
              <a:t>consegue</a:t>
            </a:r>
            <a:r>
              <a:rPr dirty="0"/>
              <a:t> ser </a:t>
            </a:r>
            <a:r>
              <a:rPr dirty="0" err="1"/>
              <a:t>unicamente</a:t>
            </a:r>
            <a:r>
              <a:rPr dirty="0"/>
              <a:t> </a:t>
            </a:r>
            <a:r>
              <a:rPr dirty="0" err="1"/>
              <a:t>identificado</a:t>
            </a:r>
            <a:r>
              <a:rPr dirty="0"/>
              <a:t> </a:t>
            </a:r>
            <a:r>
              <a:rPr dirty="0" err="1"/>
              <a:t>em</a:t>
            </a:r>
            <a:r>
              <a:rPr dirty="0"/>
              <a:t> </a:t>
            </a:r>
            <a:r>
              <a:rPr dirty="0" err="1"/>
              <a:t>qualquer</a:t>
            </a:r>
            <a:r>
              <a:rPr dirty="0"/>
              <a:t> </a:t>
            </a:r>
            <a:r>
              <a:rPr dirty="0" err="1"/>
              <a:t>sítio</a:t>
            </a:r>
            <a:r>
              <a:rPr dirty="0"/>
              <a:t> do </a:t>
            </a:r>
            <a:r>
              <a:rPr dirty="0" err="1"/>
              <a:t>mundo</a:t>
            </a:r>
            <a:r>
              <a:rPr dirty="0"/>
              <a:t> </a:t>
            </a:r>
            <a:r>
              <a:rPr dirty="0" err="1"/>
              <a:t>através</a:t>
            </a:r>
            <a:r>
              <a:rPr dirty="0"/>
              <a:t> do </a:t>
            </a:r>
            <a:r>
              <a:rPr dirty="0" err="1"/>
              <a:t>seu</a:t>
            </a:r>
            <a:r>
              <a:rPr dirty="0"/>
              <a:t> EPC</a:t>
            </a:r>
          </a:p>
        </p:txBody>
      </p:sp>
      <p:sp>
        <p:nvSpPr>
          <p:cNvPr id="252" name="Arquitectura EPCGlobal"/>
          <p:cNvSpPr txBox="1">
            <a:spLocks noGrp="1"/>
          </p:cNvSpPr>
          <p:nvPr>
            <p:ph type="title"/>
          </p:nvPr>
        </p:nvSpPr>
        <p:spPr>
          <a:prstGeom prst="rect">
            <a:avLst/>
          </a:prstGeom>
        </p:spPr>
        <p:txBody>
          <a:bodyPr/>
          <a:lstStyle/>
          <a:p>
            <a:r>
              <a:t>Arquitectura EPCGlobal</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SGTIN_binaryconv2.pdf" descr="SGTIN_binaryconv2.pdf"/>
          <p:cNvPicPr>
            <a:picLocks noChangeAspect="1"/>
          </p:cNvPicPr>
          <p:nvPr/>
        </p:nvPicPr>
        <p:blipFill>
          <a:blip r:embed="rId3"/>
          <a:stretch>
            <a:fillRect/>
          </a:stretch>
        </p:blipFill>
        <p:spPr>
          <a:xfrm>
            <a:off x="12813815" y="8014872"/>
            <a:ext cx="10973979" cy="2483996"/>
          </a:xfrm>
          <a:prstGeom prst="rect">
            <a:avLst/>
          </a:prstGeom>
          <a:ln w="12700">
            <a:miter lim="400000"/>
          </a:ln>
        </p:spPr>
      </p:pic>
      <p:pic>
        <p:nvPicPr>
          <p:cNvPr id="257" name="SGTIN_First2encodings.pdf" descr="SGTIN_First2encodings.pdf"/>
          <p:cNvPicPr>
            <a:picLocks noChangeAspect="1"/>
          </p:cNvPicPr>
          <p:nvPr/>
        </p:nvPicPr>
        <p:blipFill>
          <a:blip r:embed="rId4"/>
          <a:stretch>
            <a:fillRect/>
          </a:stretch>
        </p:blipFill>
        <p:spPr>
          <a:xfrm>
            <a:off x="13000907" y="4070900"/>
            <a:ext cx="8600320" cy="3378273"/>
          </a:xfrm>
          <a:prstGeom prst="rect">
            <a:avLst/>
          </a:prstGeom>
          <a:ln w="12700">
            <a:miter lim="400000"/>
          </a:ln>
        </p:spPr>
      </p:pic>
      <p:pic>
        <p:nvPicPr>
          <p:cNvPr id="258" name="SGTIN_UPC_Compare.pdf" descr="SGTIN_UPC_Compare.pdf"/>
          <p:cNvPicPr>
            <a:picLocks noChangeAspect="1"/>
          </p:cNvPicPr>
          <p:nvPr/>
        </p:nvPicPr>
        <p:blipFill>
          <a:blip r:embed="rId5"/>
          <a:stretch>
            <a:fillRect/>
          </a:stretch>
        </p:blipFill>
        <p:spPr>
          <a:xfrm>
            <a:off x="14877262" y="10752610"/>
            <a:ext cx="6847085" cy="2514881"/>
          </a:xfrm>
          <a:prstGeom prst="rect">
            <a:avLst/>
          </a:prstGeom>
          <a:ln w="12700">
            <a:miter lim="400000"/>
          </a:ln>
        </p:spPr>
      </p:pic>
      <p:sp>
        <p:nvSpPr>
          <p:cNvPr id="259" name="EPC é um identificador universal desenvolvido para identificar qualquer objecto físico em qualquer parte do globo…"/>
          <p:cNvSpPr txBox="1">
            <a:spLocks noGrp="1"/>
          </p:cNvSpPr>
          <p:nvPr>
            <p:ph type="body" sz="half" idx="1"/>
          </p:nvPr>
        </p:nvSpPr>
        <p:spPr>
          <a:xfrm>
            <a:off x="1657350" y="4242495"/>
            <a:ext cx="10223500" cy="8672161"/>
          </a:xfrm>
          <a:prstGeom prst="rect">
            <a:avLst/>
          </a:prstGeom>
        </p:spPr>
        <p:txBody>
          <a:bodyPr/>
          <a:lstStyle/>
          <a:p>
            <a:r>
              <a:rPr dirty="0"/>
              <a:t>EPC é um </a:t>
            </a:r>
            <a:r>
              <a:rPr dirty="0" err="1"/>
              <a:t>identificador</a:t>
            </a:r>
            <a:r>
              <a:rPr dirty="0"/>
              <a:t> universal </a:t>
            </a:r>
            <a:r>
              <a:rPr dirty="0" err="1"/>
              <a:t>desenvolvido</a:t>
            </a:r>
            <a:r>
              <a:rPr dirty="0"/>
              <a:t> para </a:t>
            </a:r>
            <a:r>
              <a:rPr dirty="0" err="1"/>
              <a:t>identificar</a:t>
            </a:r>
            <a:r>
              <a:rPr dirty="0"/>
              <a:t> </a:t>
            </a:r>
            <a:r>
              <a:rPr dirty="0" err="1"/>
              <a:t>qualquer</a:t>
            </a:r>
            <a:r>
              <a:rPr dirty="0"/>
              <a:t> </a:t>
            </a:r>
            <a:r>
              <a:rPr dirty="0" err="1"/>
              <a:t>objecto</a:t>
            </a:r>
            <a:r>
              <a:rPr dirty="0"/>
              <a:t> </a:t>
            </a:r>
            <a:r>
              <a:rPr dirty="0" err="1"/>
              <a:t>físico</a:t>
            </a:r>
            <a:r>
              <a:rPr dirty="0"/>
              <a:t> </a:t>
            </a:r>
            <a:r>
              <a:rPr dirty="0" err="1"/>
              <a:t>em</a:t>
            </a:r>
            <a:r>
              <a:rPr dirty="0"/>
              <a:t> </a:t>
            </a:r>
            <a:r>
              <a:rPr dirty="0" err="1"/>
              <a:t>qualquer</a:t>
            </a:r>
            <a:r>
              <a:rPr dirty="0"/>
              <a:t> </a:t>
            </a:r>
            <a:r>
              <a:rPr dirty="0" err="1"/>
              <a:t>parte</a:t>
            </a:r>
            <a:r>
              <a:rPr dirty="0"/>
              <a:t> do </a:t>
            </a:r>
            <a:r>
              <a:rPr dirty="0" err="1"/>
              <a:t>globo</a:t>
            </a:r>
            <a:endParaRPr dirty="0"/>
          </a:p>
          <a:p>
            <a:r>
              <a:rPr dirty="0"/>
              <a:t>EPC </a:t>
            </a:r>
            <a:r>
              <a:rPr dirty="0" err="1"/>
              <a:t>suporta</a:t>
            </a:r>
            <a:r>
              <a:rPr dirty="0"/>
              <a:t> </a:t>
            </a:r>
            <a:r>
              <a:rPr dirty="0" err="1"/>
              <a:t>diversos</a:t>
            </a:r>
            <a:r>
              <a:rPr dirty="0"/>
              <a:t> </a:t>
            </a:r>
            <a:r>
              <a:rPr dirty="0" err="1"/>
              <a:t>esquemas</a:t>
            </a:r>
            <a:r>
              <a:rPr dirty="0"/>
              <a:t> de </a:t>
            </a:r>
            <a:r>
              <a:rPr dirty="0" err="1"/>
              <a:t>codificação</a:t>
            </a:r>
            <a:r>
              <a:rPr dirty="0"/>
              <a:t> </a:t>
            </a:r>
            <a:r>
              <a:rPr dirty="0" err="1"/>
              <a:t>referente</a:t>
            </a:r>
            <a:r>
              <a:rPr lang="pt-PT" dirty="0"/>
              <a:t>s</a:t>
            </a:r>
            <a:r>
              <a:rPr dirty="0"/>
              <a:t> a </a:t>
            </a:r>
            <a:r>
              <a:rPr dirty="0" err="1"/>
              <a:t>diferentes</a:t>
            </a:r>
            <a:r>
              <a:rPr dirty="0"/>
              <a:t> </a:t>
            </a:r>
            <a:r>
              <a:rPr dirty="0" err="1"/>
              <a:t>tipos</a:t>
            </a:r>
            <a:r>
              <a:rPr dirty="0"/>
              <a:t> de </a:t>
            </a:r>
            <a:r>
              <a:rPr dirty="0" err="1"/>
              <a:t>objectos</a:t>
            </a:r>
            <a:r>
              <a:rPr dirty="0"/>
              <a:t> </a:t>
            </a:r>
            <a:r>
              <a:rPr dirty="0" err="1"/>
              <a:t>existentes</a:t>
            </a:r>
            <a:r>
              <a:rPr dirty="0"/>
              <a:t> </a:t>
            </a:r>
            <a:r>
              <a:rPr dirty="0" err="1"/>
              <a:t>em</a:t>
            </a:r>
            <a:r>
              <a:rPr dirty="0"/>
              <a:t> </a:t>
            </a:r>
            <a:r>
              <a:rPr dirty="0" err="1"/>
              <a:t>cadeias</a:t>
            </a:r>
            <a:r>
              <a:rPr dirty="0"/>
              <a:t> de </a:t>
            </a:r>
            <a:r>
              <a:rPr dirty="0" err="1"/>
              <a:t>distribuição</a:t>
            </a:r>
            <a:endParaRPr dirty="0"/>
          </a:p>
          <a:p>
            <a:r>
              <a:rPr dirty="0"/>
              <a:t>O </a:t>
            </a:r>
            <a:r>
              <a:rPr dirty="0" err="1"/>
              <a:t>esquema</a:t>
            </a:r>
            <a:r>
              <a:rPr dirty="0"/>
              <a:t> SGTIN é </a:t>
            </a:r>
            <a:r>
              <a:rPr dirty="0" err="1"/>
              <a:t>usado</a:t>
            </a:r>
            <a:r>
              <a:rPr dirty="0"/>
              <a:t> para </a:t>
            </a:r>
            <a:r>
              <a:rPr dirty="0" err="1"/>
              <a:t>identificar</a:t>
            </a:r>
            <a:r>
              <a:rPr dirty="0"/>
              <a:t> </a:t>
            </a:r>
            <a:r>
              <a:rPr dirty="0" err="1"/>
              <a:t>itens</a:t>
            </a:r>
            <a:r>
              <a:rPr dirty="0"/>
              <a:t> de </a:t>
            </a:r>
            <a:r>
              <a:rPr dirty="0" err="1"/>
              <a:t>venda</a:t>
            </a:r>
            <a:r>
              <a:rPr dirty="0"/>
              <a:t> </a:t>
            </a:r>
            <a:r>
              <a:rPr dirty="0" err="1"/>
              <a:t>ao</a:t>
            </a:r>
            <a:r>
              <a:rPr dirty="0"/>
              <a:t> </a:t>
            </a:r>
            <a:r>
              <a:rPr dirty="0" err="1"/>
              <a:t>cliente</a:t>
            </a:r>
            <a:r>
              <a:rPr dirty="0"/>
              <a:t> e </a:t>
            </a:r>
            <a:r>
              <a:rPr dirty="0" err="1"/>
              <a:t>formado</a:t>
            </a:r>
            <a:r>
              <a:rPr dirty="0"/>
              <a:t> por um: </a:t>
            </a:r>
            <a:r>
              <a:rPr i="1" dirty="0"/>
              <a:t>Company prefix</a:t>
            </a:r>
            <a:r>
              <a:rPr dirty="0"/>
              <a:t>, </a:t>
            </a:r>
            <a:r>
              <a:rPr i="1" dirty="0"/>
              <a:t>item reference</a:t>
            </a:r>
            <a:r>
              <a:rPr dirty="0"/>
              <a:t> e </a:t>
            </a:r>
            <a:r>
              <a:rPr i="1" dirty="0"/>
              <a:t>serial number</a:t>
            </a:r>
          </a:p>
        </p:txBody>
      </p:sp>
      <p:sp>
        <p:nvSpPr>
          <p:cNvPr id="260" name="Arquitectura EPCGlobal"/>
          <p:cNvSpPr txBox="1">
            <a:spLocks noGrp="1"/>
          </p:cNvSpPr>
          <p:nvPr>
            <p:ph type="title"/>
          </p:nvPr>
        </p:nvSpPr>
        <p:spPr>
          <a:prstGeom prst="rect">
            <a:avLst/>
          </a:prstGeom>
        </p:spPr>
        <p:txBody>
          <a:bodyPr/>
          <a:lstStyle/>
          <a:p>
            <a:r>
              <a:t>Arquitectura EPCGlobal</a:t>
            </a:r>
          </a:p>
        </p:txBody>
      </p:sp>
      <p:sp>
        <p:nvSpPr>
          <p:cNvPr id="261" name="Electronic Product Code (EPC)"/>
          <p:cNvSpPr txBox="1"/>
          <p:nvPr/>
        </p:nvSpPr>
        <p:spPr>
          <a:xfrm>
            <a:off x="1689100" y="1732349"/>
            <a:ext cx="21005800" cy="228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7800" b="0">
                <a:latin typeface="+mn-lt"/>
                <a:ea typeface="+mn-ea"/>
                <a:cs typeface="+mn-cs"/>
                <a:sym typeface="Helvetica Neue Medium"/>
              </a:defRPr>
            </a:lvl1pPr>
          </a:lstStyle>
          <a:p>
            <a:r>
              <a:t>Electronic Product Code (EPC)</a:t>
            </a:r>
          </a:p>
        </p:txBody>
      </p:sp>
      <p:sp>
        <p:nvSpPr>
          <p:cNvPr id="262"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EPCs são gerados pelos fabricantes do produto…"/>
          <p:cNvSpPr txBox="1">
            <a:spLocks noGrp="1"/>
          </p:cNvSpPr>
          <p:nvPr>
            <p:ph type="body" sz="half" idx="1"/>
          </p:nvPr>
        </p:nvSpPr>
        <p:spPr>
          <a:prstGeom prst="rect">
            <a:avLst/>
          </a:prstGeom>
        </p:spPr>
        <p:txBody>
          <a:bodyPr/>
          <a:lstStyle/>
          <a:p>
            <a:pPr marL="558800" indent="-558800">
              <a:defRPr sz="4100"/>
            </a:pPr>
            <a:r>
              <a:t>EPCs são gerados pelos fabricantes do produto</a:t>
            </a:r>
          </a:p>
          <a:p>
            <a:pPr marL="558800" indent="-558800">
              <a:defRPr sz="4100"/>
            </a:pPr>
            <a:r>
              <a:t>São lidos e acompanhados ao longo dos processos de negócio da </a:t>
            </a:r>
            <a:r>
              <a:rPr i="1"/>
              <a:t>supply chain</a:t>
            </a:r>
          </a:p>
          <a:p>
            <a:pPr marL="558800" indent="-558800">
              <a:defRPr sz="4100"/>
            </a:pPr>
            <a:r>
              <a:t>A informação é guardada em repositórios EPCIS descrevendo </a:t>
            </a:r>
            <a:r>
              <a:rPr b="1"/>
              <a:t>o quê</a:t>
            </a:r>
            <a:r>
              <a:t>, </a:t>
            </a:r>
            <a:r>
              <a:rPr b="1"/>
              <a:t>quando</a:t>
            </a:r>
            <a:r>
              <a:t>, </a:t>
            </a:r>
            <a:r>
              <a:rPr b="1"/>
              <a:t>onde</a:t>
            </a:r>
            <a:r>
              <a:t> e </a:t>
            </a:r>
            <a:r>
              <a:rPr b="1"/>
              <a:t>porquê</a:t>
            </a:r>
            <a:r>
              <a:t> o processo se sucedeu</a:t>
            </a:r>
          </a:p>
          <a:p>
            <a:pPr marL="558800" indent="-558800">
              <a:defRPr sz="4100"/>
            </a:pPr>
            <a:r>
              <a:t>Estes repositórios podem ser consultados por parceiros empresariais</a:t>
            </a:r>
          </a:p>
        </p:txBody>
      </p:sp>
      <p:pic>
        <p:nvPicPr>
          <p:cNvPr id="267" name="Image" descr="Image"/>
          <p:cNvPicPr>
            <a:picLocks noChangeAspect="1"/>
          </p:cNvPicPr>
          <p:nvPr/>
        </p:nvPicPr>
        <p:blipFill>
          <a:blip r:embed="rId3"/>
          <a:srcRect l="6395" t="9414" r="3440"/>
          <a:stretch>
            <a:fillRect/>
          </a:stretch>
        </p:blipFill>
        <p:spPr>
          <a:xfrm>
            <a:off x="12750056" y="4088767"/>
            <a:ext cx="10288420" cy="7748548"/>
          </a:xfrm>
          <a:prstGeom prst="rect">
            <a:avLst/>
          </a:prstGeom>
          <a:ln w="12700">
            <a:miter lim="400000"/>
          </a:ln>
        </p:spPr>
      </p:pic>
      <p:sp>
        <p:nvSpPr>
          <p:cNvPr id="268" name="Image from: https://www.researchgate.net/figure/EPCglobal-network-architecture-for-track-and-trace_fig2_258521297"/>
          <p:cNvSpPr txBox="1"/>
          <p:nvPr/>
        </p:nvSpPr>
        <p:spPr>
          <a:xfrm>
            <a:off x="13955562" y="12900099"/>
            <a:ext cx="10316624" cy="854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2500" b="0" i="1"/>
            </a:lvl1pPr>
          </a:lstStyle>
          <a:p>
            <a:r>
              <a:t>Image from: https://www.researchgate.net/figure/EPCglobal-network-architecture-for-track-and-trace_fig2_258521297</a:t>
            </a:r>
          </a:p>
        </p:txBody>
      </p:sp>
      <p:sp>
        <p:nvSpPr>
          <p:cNvPr id="269" name="Rectangle"/>
          <p:cNvSpPr/>
          <p:nvPr/>
        </p:nvSpPr>
        <p:spPr>
          <a:xfrm>
            <a:off x="19265420" y="6723403"/>
            <a:ext cx="4083389" cy="5151735"/>
          </a:xfrm>
          <a:prstGeom prst="rect">
            <a:avLst/>
          </a:prstGeom>
          <a:ln w="139700">
            <a:solidFill>
              <a:schemeClr val="accent5">
                <a:hueOff val="-82419"/>
                <a:satOff val="-9513"/>
                <a:lumOff val="-16343"/>
              </a:scheme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0"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sp>
        <p:nvSpPr>
          <p:cNvPr id="271" name="Arquitectura EPCGlobal"/>
          <p:cNvSpPr txBox="1">
            <a:spLocks noGrp="1"/>
          </p:cNvSpPr>
          <p:nvPr>
            <p:ph type="title"/>
          </p:nvPr>
        </p:nvSpPr>
        <p:spPr>
          <a:prstGeom prst="rect">
            <a:avLst/>
          </a:prstGeom>
        </p:spPr>
        <p:txBody>
          <a:bodyPr/>
          <a:lstStyle>
            <a:lvl1pPr>
              <a:defRPr sz="10700"/>
            </a:lvl1pPr>
          </a:lstStyle>
          <a:p>
            <a:r>
              <a:t>Arquitectura EPCGlobal</a:t>
            </a:r>
          </a:p>
        </p:txBody>
      </p:sp>
      <p:sp>
        <p:nvSpPr>
          <p:cNvPr id="272" name="EPCGlobal Network"/>
          <p:cNvSpPr txBox="1"/>
          <p:nvPr/>
        </p:nvSpPr>
        <p:spPr>
          <a:xfrm>
            <a:off x="15440914" y="3297183"/>
            <a:ext cx="4906872" cy="560449"/>
          </a:xfrm>
          <a:prstGeom prst="rect">
            <a:avLst/>
          </a:prstGeom>
          <a:solidFill>
            <a:schemeClr val="accent4">
              <a:hueOff val="366961"/>
              <a:satOff val="4172"/>
              <a:lumOff val="11129"/>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EPCGlobal Network</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Arquitectura EPCGlobal"/>
          <p:cNvSpPr txBox="1">
            <a:spLocks noGrp="1"/>
          </p:cNvSpPr>
          <p:nvPr>
            <p:ph type="title"/>
          </p:nvPr>
        </p:nvSpPr>
        <p:spPr>
          <a:prstGeom prst="rect">
            <a:avLst/>
          </a:prstGeom>
        </p:spPr>
        <p:txBody>
          <a:bodyPr/>
          <a:lstStyle/>
          <a:p>
            <a:r>
              <a:t>Arquitectura EPCGlobal</a:t>
            </a:r>
          </a:p>
        </p:txBody>
      </p:sp>
      <p:sp>
        <p:nvSpPr>
          <p:cNvPr id="277" name="Leitor: lê EPCs guardados nas tags e envia para o Middleware através do protocolo LLRP…"/>
          <p:cNvSpPr txBox="1">
            <a:spLocks noGrp="1"/>
          </p:cNvSpPr>
          <p:nvPr>
            <p:ph type="body" sz="half" idx="1"/>
          </p:nvPr>
        </p:nvSpPr>
        <p:spPr>
          <a:prstGeom prst="rect">
            <a:avLst/>
          </a:prstGeom>
        </p:spPr>
        <p:txBody>
          <a:bodyPr>
            <a:normAutofit lnSpcReduction="10000"/>
          </a:bodyPr>
          <a:lstStyle/>
          <a:p>
            <a:r>
              <a:rPr b="1" dirty="0" err="1"/>
              <a:t>Leitor</a:t>
            </a:r>
            <a:r>
              <a:rPr b="1" dirty="0"/>
              <a:t>:</a:t>
            </a:r>
            <a:r>
              <a:rPr dirty="0"/>
              <a:t> </a:t>
            </a:r>
            <a:r>
              <a:rPr dirty="0" err="1"/>
              <a:t>lê</a:t>
            </a:r>
            <a:r>
              <a:rPr dirty="0"/>
              <a:t> EPCs </a:t>
            </a:r>
            <a:r>
              <a:rPr dirty="0" err="1"/>
              <a:t>guardados</a:t>
            </a:r>
            <a:r>
              <a:rPr dirty="0"/>
              <a:t> </a:t>
            </a:r>
            <a:r>
              <a:rPr dirty="0" err="1"/>
              <a:t>nas</a:t>
            </a:r>
            <a:r>
              <a:rPr dirty="0"/>
              <a:t> tags e </a:t>
            </a:r>
            <a:r>
              <a:rPr dirty="0" err="1"/>
              <a:t>envia</a:t>
            </a:r>
            <a:r>
              <a:rPr dirty="0"/>
              <a:t> para o </a:t>
            </a:r>
            <a:r>
              <a:rPr i="1" dirty="0"/>
              <a:t>Middleware</a:t>
            </a:r>
            <a:r>
              <a:rPr dirty="0"/>
              <a:t> </a:t>
            </a:r>
            <a:r>
              <a:rPr dirty="0" err="1"/>
              <a:t>através</a:t>
            </a:r>
            <a:r>
              <a:rPr dirty="0"/>
              <a:t> do </a:t>
            </a:r>
            <a:r>
              <a:rPr dirty="0" err="1"/>
              <a:t>protocolo</a:t>
            </a:r>
            <a:r>
              <a:rPr dirty="0"/>
              <a:t> LLRP</a:t>
            </a:r>
          </a:p>
          <a:p>
            <a:r>
              <a:rPr b="1" i="1" dirty="0"/>
              <a:t>F&amp;C Middleware</a:t>
            </a:r>
            <a:r>
              <a:rPr b="1" dirty="0"/>
              <a:t>:</a:t>
            </a:r>
            <a:r>
              <a:rPr dirty="0"/>
              <a:t> filtra, </a:t>
            </a:r>
            <a:r>
              <a:rPr dirty="0" err="1"/>
              <a:t>agrega</a:t>
            </a:r>
            <a:r>
              <a:rPr dirty="0"/>
              <a:t>, </a:t>
            </a:r>
            <a:r>
              <a:rPr dirty="0" err="1"/>
              <a:t>diferencia</a:t>
            </a:r>
            <a:r>
              <a:rPr dirty="0"/>
              <a:t> EPCs e </a:t>
            </a:r>
            <a:r>
              <a:rPr dirty="0" err="1"/>
              <a:t>envia</a:t>
            </a:r>
            <a:r>
              <a:rPr dirty="0"/>
              <a:t> </a:t>
            </a:r>
            <a:r>
              <a:rPr dirty="0" err="1"/>
              <a:t>essa</a:t>
            </a:r>
            <a:r>
              <a:rPr dirty="0"/>
              <a:t> </a:t>
            </a:r>
            <a:r>
              <a:rPr dirty="0" err="1"/>
              <a:t>informação</a:t>
            </a:r>
            <a:r>
              <a:rPr dirty="0"/>
              <a:t> para a </a:t>
            </a:r>
            <a:r>
              <a:rPr i="1" dirty="0"/>
              <a:t>Capture Application </a:t>
            </a:r>
            <a:r>
              <a:rPr dirty="0" err="1"/>
              <a:t>através</a:t>
            </a:r>
            <a:r>
              <a:rPr dirty="0"/>
              <a:t> da interface ALE</a:t>
            </a:r>
          </a:p>
          <a:p>
            <a:r>
              <a:rPr b="1" i="1" dirty="0"/>
              <a:t>Capture Application</a:t>
            </a:r>
            <a:r>
              <a:rPr b="1" dirty="0"/>
              <a:t>:</a:t>
            </a:r>
            <a:r>
              <a:rPr dirty="0"/>
              <a:t> </a:t>
            </a:r>
            <a:r>
              <a:rPr dirty="0" err="1"/>
              <a:t>contextualiza</a:t>
            </a:r>
            <a:r>
              <a:rPr dirty="0"/>
              <a:t> EPCs </a:t>
            </a:r>
            <a:r>
              <a:rPr dirty="0" err="1"/>
              <a:t>em</a:t>
            </a:r>
            <a:r>
              <a:rPr dirty="0"/>
              <a:t> </a:t>
            </a:r>
            <a:r>
              <a:rPr dirty="0" err="1"/>
              <a:t>documentos</a:t>
            </a:r>
            <a:r>
              <a:rPr dirty="0"/>
              <a:t> EPCIS e </a:t>
            </a:r>
            <a:r>
              <a:rPr dirty="0" err="1"/>
              <a:t>executa</a:t>
            </a:r>
            <a:r>
              <a:rPr dirty="0"/>
              <a:t> </a:t>
            </a:r>
            <a:r>
              <a:rPr i="1" dirty="0"/>
              <a:t>business code</a:t>
            </a:r>
          </a:p>
          <a:p>
            <a:r>
              <a:rPr b="1" dirty="0"/>
              <a:t>EPCIS </a:t>
            </a:r>
            <a:r>
              <a:rPr b="1" i="1" dirty="0"/>
              <a:t>Repository</a:t>
            </a:r>
            <a:r>
              <a:rPr b="1" dirty="0"/>
              <a:t>:</a:t>
            </a:r>
            <a:r>
              <a:rPr dirty="0"/>
              <a:t> </a:t>
            </a:r>
            <a:r>
              <a:rPr dirty="0" err="1"/>
              <a:t>guarda</a:t>
            </a:r>
            <a:r>
              <a:rPr dirty="0"/>
              <a:t> de forma </a:t>
            </a:r>
            <a:r>
              <a:rPr dirty="0" err="1"/>
              <a:t>permanente</a:t>
            </a:r>
            <a:r>
              <a:rPr dirty="0"/>
              <a:t> </a:t>
            </a:r>
            <a:r>
              <a:rPr dirty="0" err="1"/>
              <a:t>os</a:t>
            </a:r>
            <a:r>
              <a:rPr dirty="0"/>
              <a:t> </a:t>
            </a:r>
            <a:r>
              <a:rPr dirty="0" err="1"/>
              <a:t>documentos</a:t>
            </a:r>
            <a:r>
              <a:rPr dirty="0"/>
              <a:t> EPCIS e </a:t>
            </a:r>
            <a:r>
              <a:rPr lang="pt-PT" dirty="0"/>
              <a:t>expõe</a:t>
            </a:r>
            <a:r>
              <a:rPr dirty="0"/>
              <a:t> interfaces de </a:t>
            </a:r>
            <a:r>
              <a:rPr i="1" dirty="0"/>
              <a:t>capture</a:t>
            </a:r>
            <a:r>
              <a:rPr dirty="0"/>
              <a:t> e </a:t>
            </a:r>
            <a:r>
              <a:rPr i="1" dirty="0"/>
              <a:t>query</a:t>
            </a:r>
          </a:p>
        </p:txBody>
      </p:sp>
      <p:pic>
        <p:nvPicPr>
          <p:cNvPr id="278" name="architecturer_structure.pdf" descr="architecturer_structure.pdf"/>
          <p:cNvPicPr>
            <a:picLocks noChangeAspect="1"/>
          </p:cNvPicPr>
          <p:nvPr/>
        </p:nvPicPr>
        <p:blipFill>
          <a:blip r:embed="rId3"/>
          <a:stretch>
            <a:fillRect/>
          </a:stretch>
        </p:blipFill>
        <p:spPr>
          <a:xfrm>
            <a:off x="13594134" y="3181697"/>
            <a:ext cx="9327843" cy="9476249"/>
          </a:xfrm>
          <a:prstGeom prst="rect">
            <a:avLst/>
          </a:prstGeom>
          <a:ln w="12700">
            <a:miter lim="400000"/>
          </a:ln>
        </p:spPr>
      </p:pic>
      <p:sp>
        <p:nvSpPr>
          <p:cNvPr id="279" name="Image from: https://www.gs1.org/epcglobal"/>
          <p:cNvSpPr txBox="1"/>
          <p:nvPr/>
        </p:nvSpPr>
        <p:spPr>
          <a:xfrm>
            <a:off x="18049979" y="13198042"/>
            <a:ext cx="6261736" cy="47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b="0" i="1"/>
            </a:lvl1pPr>
          </a:lstStyle>
          <a:p>
            <a:r>
              <a:t>Image from: https://www.gs1.org/epcglobal</a:t>
            </a:r>
          </a:p>
        </p:txBody>
      </p:sp>
      <p:sp>
        <p:nvSpPr>
          <p:cNvPr id="280"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latform_diagram.pdf" descr="platform_diagram.pdf"/>
          <p:cNvPicPr>
            <a:picLocks noChangeAspect="1"/>
          </p:cNvPicPr>
          <p:nvPr/>
        </p:nvPicPr>
        <p:blipFill>
          <a:blip r:embed="rId3"/>
          <a:stretch>
            <a:fillRect/>
          </a:stretch>
        </p:blipFill>
        <p:spPr>
          <a:xfrm>
            <a:off x="12900507" y="3502110"/>
            <a:ext cx="10559447" cy="9432823"/>
          </a:xfrm>
          <a:prstGeom prst="rect">
            <a:avLst/>
          </a:prstGeom>
          <a:ln w="12700">
            <a:miter lim="400000"/>
          </a:ln>
        </p:spPr>
      </p:pic>
      <p:sp>
        <p:nvSpPr>
          <p:cNvPr id="285" name="Desenvolvimento"/>
          <p:cNvSpPr txBox="1">
            <a:spLocks noGrp="1"/>
          </p:cNvSpPr>
          <p:nvPr>
            <p:ph type="title"/>
          </p:nvPr>
        </p:nvSpPr>
        <p:spPr>
          <a:xfrm>
            <a:off x="1689100" y="355600"/>
            <a:ext cx="21005800" cy="1803555"/>
          </a:xfrm>
          <a:prstGeom prst="rect">
            <a:avLst/>
          </a:prstGeom>
        </p:spPr>
        <p:txBody>
          <a:bodyPr>
            <a:normAutofit fontScale="90000"/>
          </a:bodyPr>
          <a:lstStyle/>
          <a:p>
            <a:r>
              <a:t>Desenvolvimento</a:t>
            </a:r>
          </a:p>
        </p:txBody>
      </p:sp>
      <p:sp>
        <p:nvSpPr>
          <p:cNvPr id="286" name="A arquitectura desenvolvida segue a proposta da EPCGlobal, adicionando serviços de cliente:…"/>
          <p:cNvSpPr txBox="1">
            <a:spLocks noGrp="1"/>
          </p:cNvSpPr>
          <p:nvPr>
            <p:ph type="body" sz="half" idx="1"/>
          </p:nvPr>
        </p:nvSpPr>
        <p:spPr>
          <a:xfrm>
            <a:off x="1352033" y="3570321"/>
            <a:ext cx="10223501" cy="9296401"/>
          </a:xfrm>
          <a:prstGeom prst="rect">
            <a:avLst/>
          </a:prstGeom>
        </p:spPr>
        <p:txBody>
          <a:bodyPr/>
          <a:lstStyle/>
          <a:p>
            <a:r>
              <a:rPr dirty="0"/>
              <a:t>A </a:t>
            </a:r>
            <a:r>
              <a:rPr dirty="0" err="1"/>
              <a:t>arquitectura</a:t>
            </a:r>
            <a:r>
              <a:rPr dirty="0"/>
              <a:t> </a:t>
            </a:r>
            <a:r>
              <a:rPr dirty="0" err="1"/>
              <a:t>desenvolvida</a:t>
            </a:r>
            <a:r>
              <a:rPr dirty="0"/>
              <a:t> segue a </a:t>
            </a:r>
            <a:r>
              <a:rPr dirty="0" err="1"/>
              <a:t>proposta</a:t>
            </a:r>
            <a:r>
              <a:rPr dirty="0"/>
              <a:t> da </a:t>
            </a:r>
            <a:r>
              <a:rPr dirty="0" err="1"/>
              <a:t>EPCGlobal</a:t>
            </a:r>
            <a:r>
              <a:rPr dirty="0"/>
              <a:t>, </a:t>
            </a:r>
            <a:r>
              <a:rPr dirty="0" err="1"/>
              <a:t>adicionando</a:t>
            </a:r>
            <a:r>
              <a:rPr dirty="0"/>
              <a:t> </a:t>
            </a:r>
            <a:r>
              <a:rPr dirty="0" err="1"/>
              <a:t>serviços</a:t>
            </a:r>
            <a:r>
              <a:rPr dirty="0"/>
              <a:t> de </a:t>
            </a:r>
            <a:r>
              <a:rPr dirty="0" err="1"/>
              <a:t>cliente</a:t>
            </a:r>
            <a:r>
              <a:rPr dirty="0"/>
              <a:t>:</a:t>
            </a:r>
          </a:p>
          <a:p>
            <a:pPr lvl="1"/>
            <a:r>
              <a:rPr dirty="0" err="1"/>
              <a:t>Aplicação</a:t>
            </a:r>
            <a:r>
              <a:rPr dirty="0"/>
              <a:t> de Ge</a:t>
            </a:r>
            <a:r>
              <a:rPr lang="pt-PT" dirty="0" err="1"/>
              <a:t>stão</a:t>
            </a:r>
            <a:r>
              <a:rPr dirty="0"/>
              <a:t> Web</a:t>
            </a:r>
          </a:p>
          <a:p>
            <a:pPr lvl="1"/>
            <a:r>
              <a:rPr dirty="0" err="1"/>
              <a:t>Adaptador</a:t>
            </a:r>
            <a:r>
              <a:rPr dirty="0"/>
              <a:t> EPCIS</a:t>
            </a:r>
          </a:p>
          <a:p>
            <a:r>
              <a:rPr dirty="0" err="1"/>
              <a:t>Os</a:t>
            </a:r>
            <a:r>
              <a:rPr dirty="0"/>
              <a:t> </a:t>
            </a:r>
            <a:r>
              <a:rPr dirty="0" err="1"/>
              <a:t>serviços</a:t>
            </a:r>
            <a:r>
              <a:rPr dirty="0"/>
              <a:t> da </a:t>
            </a:r>
            <a:r>
              <a:rPr dirty="0" err="1"/>
              <a:t>EPCGlobal</a:t>
            </a:r>
            <a:r>
              <a:rPr dirty="0"/>
              <a:t> </a:t>
            </a:r>
            <a:r>
              <a:rPr dirty="0" err="1"/>
              <a:t>são</a:t>
            </a:r>
            <a:r>
              <a:rPr dirty="0"/>
              <a:t> </a:t>
            </a:r>
            <a:r>
              <a:rPr dirty="0" err="1"/>
              <a:t>implementações</a:t>
            </a:r>
            <a:r>
              <a:rPr dirty="0"/>
              <a:t> de </a:t>
            </a:r>
            <a:r>
              <a:rPr dirty="0" err="1"/>
              <a:t>código</a:t>
            </a:r>
            <a:r>
              <a:rPr dirty="0"/>
              <a:t> </a:t>
            </a:r>
            <a:r>
              <a:rPr dirty="0" err="1"/>
              <a:t>aberto</a:t>
            </a:r>
            <a:r>
              <a:rPr dirty="0"/>
              <a:t> da </a:t>
            </a:r>
            <a:r>
              <a:rPr dirty="0" err="1"/>
              <a:t>Fosstrak</a:t>
            </a:r>
            <a:endParaRPr dirty="0"/>
          </a:p>
          <a:p>
            <a:r>
              <a:rPr dirty="0" err="1"/>
              <a:t>Foi</a:t>
            </a:r>
            <a:r>
              <a:rPr dirty="0"/>
              <a:t> </a:t>
            </a:r>
            <a:r>
              <a:rPr dirty="0" err="1"/>
              <a:t>usado</a:t>
            </a:r>
            <a:r>
              <a:rPr dirty="0"/>
              <a:t> Docker e Docker-compose para </a:t>
            </a:r>
            <a:r>
              <a:rPr lang="pt-PT" dirty="0"/>
              <a:t>"</a:t>
            </a:r>
            <a:r>
              <a:rPr dirty="0" err="1"/>
              <a:t>cont</a:t>
            </a:r>
            <a:r>
              <a:rPr lang="pt-PT" dirty="0"/>
              <a:t>a</a:t>
            </a:r>
            <a:r>
              <a:rPr dirty="0" err="1"/>
              <a:t>inerizar</a:t>
            </a:r>
            <a:r>
              <a:rPr lang="pt-PT" dirty="0"/>
              <a:t>"</a:t>
            </a:r>
            <a:r>
              <a:rPr dirty="0"/>
              <a:t> </a:t>
            </a:r>
            <a:r>
              <a:rPr dirty="0" err="1"/>
              <a:t>serviços</a:t>
            </a:r>
            <a:r>
              <a:rPr dirty="0"/>
              <a:t> e </a:t>
            </a:r>
            <a:r>
              <a:rPr lang="pt-PT" dirty="0"/>
              <a:t>"</a:t>
            </a:r>
            <a:r>
              <a:rPr dirty="0" err="1"/>
              <a:t>orquestrar</a:t>
            </a:r>
            <a:r>
              <a:rPr lang="pt-PT" dirty="0"/>
              <a:t>"</a:t>
            </a:r>
            <a:r>
              <a:rPr dirty="0"/>
              <a:t> a </a:t>
            </a:r>
            <a:r>
              <a:rPr dirty="0" err="1"/>
              <a:t>plataforma</a:t>
            </a:r>
            <a:endParaRPr dirty="0"/>
          </a:p>
        </p:txBody>
      </p:sp>
      <p:sp>
        <p:nvSpPr>
          <p:cNvPr id="287"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onteúdo"/>
          <p:cNvSpPr txBox="1">
            <a:spLocks noGrp="1"/>
          </p:cNvSpPr>
          <p:nvPr>
            <p:ph type="title"/>
          </p:nvPr>
        </p:nvSpPr>
        <p:spPr>
          <a:prstGeom prst="rect">
            <a:avLst/>
          </a:prstGeom>
        </p:spPr>
        <p:txBody>
          <a:bodyPr/>
          <a:lstStyle/>
          <a:p>
            <a:r>
              <a:t>Conteúdo</a:t>
            </a:r>
          </a:p>
        </p:txBody>
      </p:sp>
      <p:sp>
        <p:nvSpPr>
          <p:cNvPr id="130" name="Contextualização…"/>
          <p:cNvSpPr txBox="1">
            <a:spLocks noGrp="1"/>
          </p:cNvSpPr>
          <p:nvPr>
            <p:ph type="body" sz="half" idx="1"/>
          </p:nvPr>
        </p:nvSpPr>
        <p:spPr>
          <a:xfrm>
            <a:off x="2907605" y="3098799"/>
            <a:ext cx="9857928" cy="9296401"/>
          </a:xfrm>
          <a:prstGeom prst="rect">
            <a:avLst/>
          </a:prstGeom>
        </p:spPr>
        <p:txBody>
          <a:bodyPr/>
          <a:lstStyle/>
          <a:p>
            <a:pPr marL="527050" indent="-527050" defTabSz="685165">
              <a:spcBef>
                <a:spcPts val="4800"/>
              </a:spcBef>
              <a:defRPr sz="3984"/>
            </a:pPr>
            <a:r>
              <a:t>Contextualização</a:t>
            </a:r>
          </a:p>
          <a:p>
            <a:pPr marL="527050" indent="-527050" defTabSz="685165">
              <a:spcBef>
                <a:spcPts val="4800"/>
              </a:spcBef>
              <a:defRPr sz="3984"/>
            </a:pPr>
            <a:r>
              <a:t>Objectivos</a:t>
            </a:r>
          </a:p>
          <a:p>
            <a:pPr marL="527050" indent="-527050" defTabSz="685165">
              <a:spcBef>
                <a:spcPts val="4800"/>
              </a:spcBef>
              <a:defRPr sz="3984"/>
            </a:pPr>
            <a:r>
              <a:t>Solução</a:t>
            </a:r>
          </a:p>
          <a:p>
            <a:pPr marL="1054100" lvl="1" indent="-527050" defTabSz="685165">
              <a:spcBef>
                <a:spcPts val="4800"/>
              </a:spcBef>
              <a:defRPr sz="3984"/>
            </a:pPr>
            <a:r>
              <a:t>UHF RFID</a:t>
            </a:r>
          </a:p>
          <a:p>
            <a:pPr marL="1054100" lvl="1" indent="-527050" defTabSz="685165">
              <a:spcBef>
                <a:spcPts val="4800"/>
              </a:spcBef>
              <a:defRPr sz="3984"/>
            </a:pPr>
            <a:r>
              <a:t>Arquitectura EPCGlobal</a:t>
            </a:r>
          </a:p>
          <a:p>
            <a:pPr marL="1054100" lvl="1" indent="-527050" defTabSz="685165">
              <a:spcBef>
                <a:spcPts val="4800"/>
              </a:spcBef>
              <a:defRPr sz="3984"/>
            </a:pPr>
            <a:r>
              <a:t>Desenvolvimento</a:t>
            </a:r>
          </a:p>
          <a:p>
            <a:pPr marL="527050" indent="-527050" defTabSz="685165">
              <a:spcBef>
                <a:spcPts val="4800"/>
              </a:spcBef>
              <a:defRPr sz="3984"/>
            </a:pPr>
            <a:r>
              <a:t>Testes</a:t>
            </a:r>
          </a:p>
          <a:p>
            <a:pPr marL="527050" indent="-527050" defTabSz="685165">
              <a:spcBef>
                <a:spcPts val="4800"/>
              </a:spcBef>
              <a:defRPr sz="3984"/>
            </a:pPr>
            <a:r>
              <a:t>Conclusão e Trabalho Futuro</a:t>
            </a:r>
          </a:p>
        </p:txBody>
      </p:sp>
      <p:sp>
        <p:nvSpPr>
          <p:cNvPr id="131" name="Slide Number"/>
          <p:cNvSpPr txBox="1">
            <a:spLocks noGrp="1"/>
          </p:cNvSpPr>
          <p:nvPr>
            <p:ph type="sldNum" sz="quarter" idx="4294967295"/>
          </p:nvPr>
        </p:nvSpPr>
        <p:spPr>
          <a:xfrm>
            <a:off x="12043765" y="13081000"/>
            <a:ext cx="283770" cy="46105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Desenvolvimento"/>
          <p:cNvSpPr txBox="1">
            <a:spLocks noGrp="1"/>
          </p:cNvSpPr>
          <p:nvPr>
            <p:ph type="title"/>
          </p:nvPr>
        </p:nvSpPr>
        <p:spPr>
          <a:xfrm>
            <a:off x="5560642" y="355600"/>
            <a:ext cx="13262716" cy="2286000"/>
          </a:xfrm>
          <a:prstGeom prst="rect">
            <a:avLst/>
          </a:prstGeom>
        </p:spPr>
        <p:txBody>
          <a:bodyPr/>
          <a:lstStyle/>
          <a:p>
            <a:r>
              <a:t>Desenvolvimento</a:t>
            </a:r>
          </a:p>
        </p:txBody>
      </p:sp>
      <p:grpSp>
        <p:nvGrpSpPr>
          <p:cNvPr id="295" name="Group"/>
          <p:cNvGrpSpPr/>
          <p:nvPr/>
        </p:nvGrpSpPr>
        <p:grpSpPr>
          <a:xfrm>
            <a:off x="12557010" y="4926409"/>
            <a:ext cx="11111992" cy="5742783"/>
            <a:chOff x="0" y="0"/>
            <a:chExt cx="11111991" cy="5742782"/>
          </a:xfrm>
        </p:grpSpPr>
        <p:pic>
          <p:nvPicPr>
            <p:cNvPr id="292" name="IMG_0636.jpg" descr="IMG_0636.jpg"/>
            <p:cNvPicPr>
              <a:picLocks noChangeAspect="1"/>
            </p:cNvPicPr>
            <p:nvPr/>
          </p:nvPicPr>
          <p:blipFill>
            <a:blip r:embed="rId3"/>
            <a:srcRect t="15977" b="14822"/>
            <a:stretch>
              <a:fillRect/>
            </a:stretch>
          </p:blipFill>
          <p:spPr>
            <a:xfrm>
              <a:off x="0" y="0"/>
              <a:ext cx="11065181" cy="5742783"/>
            </a:xfrm>
            <a:prstGeom prst="rect">
              <a:avLst/>
            </a:prstGeom>
            <a:ln w="12700" cap="flat">
              <a:noFill/>
              <a:miter lim="400000"/>
            </a:ln>
            <a:effectLst/>
          </p:spPr>
        </p:pic>
        <p:sp>
          <p:nvSpPr>
            <p:cNvPr id="293" name="Keonn Advantenna-p14"/>
            <p:cNvSpPr txBox="1"/>
            <p:nvPr/>
          </p:nvSpPr>
          <p:spPr>
            <a:xfrm>
              <a:off x="388461" y="2575265"/>
              <a:ext cx="4564760" cy="592136"/>
            </a:xfrm>
            <a:prstGeom prst="rect">
              <a:avLst/>
            </a:prstGeom>
            <a:solidFill>
              <a:schemeClr val="accent5">
                <a:hueOff val="-82419"/>
                <a:satOff val="-9513"/>
                <a:lumOff val="-16343"/>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500" b="0">
                  <a:solidFill>
                    <a:srgbClr val="FFFFFF"/>
                  </a:solidFill>
                  <a:latin typeface="+mn-lt"/>
                  <a:ea typeface="+mn-ea"/>
                  <a:cs typeface="+mn-cs"/>
                  <a:sym typeface="Helvetica Neue Medium"/>
                </a:defRPr>
              </a:lvl1pPr>
            </a:lstStyle>
            <a:p>
              <a:r>
                <a:t>Keonn Advantenna-p14</a:t>
              </a:r>
            </a:p>
          </p:txBody>
        </p:sp>
        <p:sp>
          <p:nvSpPr>
            <p:cNvPr id="294" name="Impinj Speedway R120"/>
            <p:cNvSpPr txBox="1"/>
            <p:nvPr/>
          </p:nvSpPr>
          <p:spPr>
            <a:xfrm>
              <a:off x="6547232" y="2117914"/>
              <a:ext cx="4564760" cy="592136"/>
            </a:xfrm>
            <a:prstGeom prst="rect">
              <a:avLst/>
            </a:prstGeom>
            <a:solidFill>
              <a:schemeClr val="accent5">
                <a:hueOff val="-82419"/>
                <a:satOff val="-9513"/>
                <a:lumOff val="-16343"/>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500" b="0">
                  <a:solidFill>
                    <a:srgbClr val="FFFFFF"/>
                  </a:solidFill>
                  <a:latin typeface="+mn-lt"/>
                  <a:ea typeface="+mn-ea"/>
                  <a:cs typeface="+mn-cs"/>
                  <a:sym typeface="Helvetica Neue Medium"/>
                </a:defRPr>
              </a:lvl1pPr>
            </a:lstStyle>
            <a:p>
              <a:r>
                <a:t>Impinj Speedway R120</a:t>
              </a:r>
            </a:p>
          </p:txBody>
        </p:sp>
      </p:grpSp>
      <p:sp>
        <p:nvSpPr>
          <p:cNvPr id="296" name="A escolha do sistema teve em consideração um equilíbrio entre:…"/>
          <p:cNvSpPr txBox="1">
            <a:spLocks noGrp="1"/>
          </p:cNvSpPr>
          <p:nvPr>
            <p:ph type="body" sz="half" idx="1"/>
          </p:nvPr>
        </p:nvSpPr>
        <p:spPr>
          <a:xfrm>
            <a:off x="1689100" y="3149600"/>
            <a:ext cx="10480102" cy="9296400"/>
          </a:xfrm>
          <a:prstGeom prst="rect">
            <a:avLst/>
          </a:prstGeom>
        </p:spPr>
        <p:txBody>
          <a:bodyPr/>
          <a:lstStyle/>
          <a:p>
            <a:pPr marL="451795" indent="-451795"/>
            <a:r>
              <a:rPr dirty="0"/>
              <a:t>A </a:t>
            </a:r>
            <a:r>
              <a:rPr dirty="0" err="1"/>
              <a:t>escolha</a:t>
            </a:r>
            <a:r>
              <a:rPr dirty="0"/>
              <a:t> do </a:t>
            </a:r>
            <a:r>
              <a:rPr dirty="0" err="1"/>
              <a:t>sistema</a:t>
            </a:r>
            <a:r>
              <a:rPr dirty="0"/>
              <a:t> </a:t>
            </a:r>
            <a:r>
              <a:rPr dirty="0" err="1"/>
              <a:t>teve</a:t>
            </a:r>
            <a:r>
              <a:rPr dirty="0"/>
              <a:t> </a:t>
            </a:r>
            <a:r>
              <a:rPr dirty="0" err="1"/>
              <a:t>em</a:t>
            </a:r>
            <a:r>
              <a:rPr dirty="0"/>
              <a:t> </a:t>
            </a:r>
            <a:r>
              <a:rPr dirty="0" err="1"/>
              <a:t>consideração</a:t>
            </a:r>
            <a:r>
              <a:rPr dirty="0"/>
              <a:t> um </a:t>
            </a:r>
            <a:r>
              <a:rPr dirty="0" err="1"/>
              <a:t>equilíbrio</a:t>
            </a:r>
            <a:r>
              <a:rPr dirty="0"/>
              <a:t> entre:</a:t>
            </a:r>
          </a:p>
          <a:p>
            <a:pPr marL="1010595" lvl="1" indent="-451795"/>
            <a:r>
              <a:rPr dirty="0" err="1"/>
              <a:t>Contenção</a:t>
            </a:r>
            <a:r>
              <a:rPr dirty="0"/>
              <a:t> de </a:t>
            </a:r>
            <a:r>
              <a:rPr dirty="0" err="1"/>
              <a:t>despesas</a:t>
            </a:r>
            <a:r>
              <a:rPr dirty="0"/>
              <a:t> </a:t>
            </a:r>
            <a:r>
              <a:rPr dirty="0" err="1"/>
              <a:t>em</a:t>
            </a:r>
            <a:r>
              <a:rPr dirty="0"/>
              <a:t> hardware</a:t>
            </a:r>
          </a:p>
          <a:p>
            <a:pPr marL="1010595" lvl="1" indent="-451795"/>
            <a:r>
              <a:rPr lang="pt-PT" dirty="0"/>
              <a:t>Desempenho</a:t>
            </a:r>
            <a:endParaRPr dirty="0"/>
          </a:p>
          <a:p>
            <a:pPr marL="1010595" lvl="1" indent="-451795"/>
            <a:r>
              <a:rPr dirty="0"/>
              <a:t>Tempo de </a:t>
            </a:r>
            <a:r>
              <a:rPr dirty="0" err="1"/>
              <a:t>desenvolvimento</a:t>
            </a:r>
            <a:endParaRPr dirty="0"/>
          </a:p>
          <a:p>
            <a:pPr marL="1010595" lvl="1" indent="-451795"/>
            <a:r>
              <a:rPr dirty="0" err="1"/>
              <a:t>Componentes</a:t>
            </a:r>
            <a:r>
              <a:rPr dirty="0"/>
              <a:t> </a:t>
            </a:r>
            <a:r>
              <a:rPr dirty="0" err="1"/>
              <a:t>discretos</a:t>
            </a:r>
            <a:endParaRPr dirty="0"/>
          </a:p>
          <a:p>
            <a:pPr marL="1010595" lvl="1" indent="-451795"/>
            <a:r>
              <a:rPr dirty="0" err="1"/>
              <a:t>Compatibilidade</a:t>
            </a:r>
            <a:r>
              <a:rPr dirty="0"/>
              <a:t> com standards da </a:t>
            </a:r>
            <a:r>
              <a:rPr dirty="0" err="1"/>
              <a:t>EPCGlobal</a:t>
            </a:r>
            <a:r>
              <a:rPr sz="3400" dirty="0"/>
              <a:t> (EPC Gen2 UHF RFID, LLRP)</a:t>
            </a:r>
          </a:p>
        </p:txBody>
      </p:sp>
      <p:sp>
        <p:nvSpPr>
          <p:cNvPr id="297"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
        <p:nvSpPr>
          <p:cNvPr id="298" name="Sistema UHF RFID"/>
          <p:cNvSpPr txBox="1"/>
          <p:nvPr/>
        </p:nvSpPr>
        <p:spPr>
          <a:xfrm>
            <a:off x="1689100" y="1732349"/>
            <a:ext cx="21005800" cy="228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7800" b="0">
                <a:latin typeface="+mn-lt"/>
                <a:ea typeface="+mn-ea"/>
                <a:cs typeface="+mn-cs"/>
                <a:sym typeface="Helvetica Neue Medium"/>
              </a:defRPr>
            </a:lvl1pPr>
          </a:lstStyle>
          <a:p>
            <a:r>
              <a:t>Sistema UHF RFID</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 name="Group"/>
          <p:cNvGrpSpPr/>
          <p:nvPr/>
        </p:nvGrpSpPr>
        <p:grpSpPr>
          <a:xfrm>
            <a:off x="2854486" y="3194958"/>
            <a:ext cx="18675028" cy="9332684"/>
            <a:chOff x="0" y="0"/>
            <a:chExt cx="18675027" cy="9332682"/>
          </a:xfrm>
        </p:grpSpPr>
        <p:pic>
          <p:nvPicPr>
            <p:cNvPr id="302" name="Speedway_Revolution_R120.jpg" descr="Speedway_Revolution_R120.jpg"/>
            <p:cNvPicPr>
              <a:picLocks noChangeAspect="1"/>
            </p:cNvPicPr>
            <p:nvPr/>
          </p:nvPicPr>
          <p:blipFill>
            <a:blip r:embed="rId3"/>
            <a:stretch>
              <a:fillRect/>
            </a:stretch>
          </p:blipFill>
          <p:spPr>
            <a:xfrm>
              <a:off x="0" y="0"/>
              <a:ext cx="4374017" cy="3136990"/>
            </a:xfrm>
            <a:prstGeom prst="rect">
              <a:avLst/>
            </a:prstGeom>
            <a:ln w="12700" cap="flat">
              <a:noFill/>
              <a:miter lim="400000"/>
            </a:ln>
            <a:effectLst/>
          </p:spPr>
        </p:pic>
        <p:sp>
          <p:nvSpPr>
            <p:cNvPr id="303" name="F&amp;C…"/>
            <p:cNvSpPr/>
            <p:nvPr/>
          </p:nvSpPr>
          <p:spPr>
            <a:xfrm>
              <a:off x="14301011" y="0"/>
              <a:ext cx="4374017" cy="3136990"/>
            </a:xfrm>
            <a:prstGeom prst="rect">
              <a:avLst/>
            </a:prstGeom>
            <a:solidFill>
              <a:schemeClr val="accent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p>
              <a:pPr>
                <a:defRPr sz="5300">
                  <a:solidFill>
                    <a:srgbClr val="FFFFFF"/>
                  </a:solidFill>
                </a:defRPr>
              </a:pPr>
              <a:r>
                <a:t>F&amp;C</a:t>
              </a:r>
            </a:p>
            <a:p>
              <a:pPr>
                <a:defRPr sz="5300">
                  <a:solidFill>
                    <a:srgbClr val="FFFFFF"/>
                  </a:solidFill>
                </a:defRPr>
              </a:pPr>
              <a:r>
                <a:t>Middleware</a:t>
              </a:r>
            </a:p>
          </p:txBody>
        </p:sp>
        <p:sp>
          <p:nvSpPr>
            <p:cNvPr id="304" name="Line"/>
            <p:cNvSpPr/>
            <p:nvPr/>
          </p:nvSpPr>
          <p:spPr>
            <a:xfrm>
              <a:off x="5032601" y="1723158"/>
              <a:ext cx="8854116" cy="1"/>
            </a:xfrm>
            <a:prstGeom prst="line">
              <a:avLst/>
            </a:prstGeom>
            <a:noFill/>
            <a:ln w="762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pic>
          <p:nvPicPr>
            <p:cNvPr id="305" name="RO_ACCESS_REPORT_bin.pdf" descr="RO_ACCESS_REPORT_bin.pdf"/>
            <p:cNvPicPr>
              <a:picLocks noChangeAspect="1"/>
            </p:cNvPicPr>
            <p:nvPr/>
          </p:nvPicPr>
          <p:blipFill>
            <a:blip r:embed="rId4"/>
            <a:stretch>
              <a:fillRect/>
            </a:stretch>
          </p:blipFill>
          <p:spPr>
            <a:xfrm>
              <a:off x="5420730" y="2770624"/>
              <a:ext cx="7833567" cy="2658475"/>
            </a:xfrm>
            <a:prstGeom prst="rect">
              <a:avLst/>
            </a:prstGeom>
            <a:ln w="12700" cap="flat">
              <a:noFill/>
              <a:miter lim="400000"/>
            </a:ln>
            <a:effectLst/>
          </p:spPr>
        </p:pic>
        <p:sp>
          <p:nvSpPr>
            <p:cNvPr id="306" name="Low Level Reader Protocol (LLRP)"/>
            <p:cNvSpPr txBox="1"/>
            <p:nvPr/>
          </p:nvSpPr>
          <p:spPr>
            <a:xfrm>
              <a:off x="6266494" y="1913927"/>
              <a:ext cx="6386331" cy="5445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r>
                <a:t>Low Level Reader Protocol (LLRP)</a:t>
              </a:r>
            </a:p>
          </p:txBody>
        </p:sp>
        <p:pic>
          <p:nvPicPr>
            <p:cNvPr id="307" name="TagReportData_bin.pdf" descr="TagReportData_bin.pdf"/>
            <p:cNvPicPr>
              <a:picLocks noChangeAspect="1"/>
            </p:cNvPicPr>
            <p:nvPr/>
          </p:nvPicPr>
          <p:blipFill>
            <a:blip r:embed="rId5"/>
            <a:stretch>
              <a:fillRect/>
            </a:stretch>
          </p:blipFill>
          <p:spPr>
            <a:xfrm>
              <a:off x="5431028" y="5741224"/>
              <a:ext cx="7833567" cy="3591459"/>
            </a:xfrm>
            <a:prstGeom prst="rect">
              <a:avLst/>
            </a:prstGeom>
            <a:ln w="12700" cap="flat">
              <a:noFill/>
              <a:miter lim="400000"/>
            </a:ln>
            <a:effectLst/>
          </p:spPr>
        </p:pic>
      </p:grpSp>
      <p:sp>
        <p:nvSpPr>
          <p:cNvPr id="309"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sp>
        <p:nvSpPr>
          <p:cNvPr id="310" name="Desenvolvimento"/>
          <p:cNvSpPr txBox="1">
            <a:spLocks noGrp="1"/>
          </p:cNvSpPr>
          <p:nvPr>
            <p:ph type="title" idx="4294967295"/>
          </p:nvPr>
        </p:nvSpPr>
        <p:spPr>
          <a:prstGeom prst="rect">
            <a:avLst/>
          </a:prstGeom>
        </p:spPr>
        <p:txBody>
          <a:bodyPr/>
          <a:lstStyle/>
          <a:p>
            <a:r>
              <a:t>Desenvolvimento</a:t>
            </a:r>
          </a:p>
        </p:txBody>
      </p:sp>
      <p:sp>
        <p:nvSpPr>
          <p:cNvPr id="11" name="A escolha do sistema teve em consideração um equilíbrio entre:…">
            <a:extLst>
              <a:ext uri="{FF2B5EF4-FFF2-40B4-BE49-F238E27FC236}">
                <a16:creationId xmlns:a16="http://schemas.microsoft.com/office/drawing/2014/main" id="{2FD90E69-35B9-4338-9162-944DDB68A572}"/>
              </a:ext>
            </a:extLst>
          </p:cNvPr>
          <p:cNvSpPr txBox="1">
            <a:spLocks/>
          </p:cNvSpPr>
          <p:nvPr/>
        </p:nvSpPr>
        <p:spPr>
          <a:xfrm>
            <a:off x="897792" y="8037354"/>
            <a:ext cx="6197987" cy="2988200"/>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558800" lvl="1" indent="0" hangingPunct="1">
              <a:buNone/>
            </a:pPr>
            <a:r>
              <a:rPr lang="pt-PT" sz="3600" dirty="0"/>
              <a:t>O leitor faz inventário das </a:t>
            </a:r>
            <a:r>
              <a:rPr lang="pt-PT" sz="3600" dirty="0" err="1"/>
              <a:t>tags</a:t>
            </a:r>
            <a:r>
              <a:rPr lang="pt-PT" sz="3600" dirty="0"/>
              <a:t> no campo de visão da antena e transmite-o através do protocolo LLRP para o </a:t>
            </a:r>
            <a:r>
              <a:rPr lang="pt-PT" sz="3600" i="1" dirty="0" err="1"/>
              <a:t>Middleware</a:t>
            </a:r>
            <a:endParaRPr lang="pt-PT" sz="3400" i="1"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Application Level Events (ALE)…"/>
          <p:cNvSpPr txBox="1"/>
          <p:nvPr/>
        </p:nvSpPr>
        <p:spPr>
          <a:xfrm>
            <a:off x="9376409" y="5030588"/>
            <a:ext cx="5631181" cy="1030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Application Level Events (ALE)</a:t>
            </a:r>
          </a:p>
          <a:p>
            <a:r>
              <a:t>WSDL + XML</a:t>
            </a:r>
          </a:p>
        </p:txBody>
      </p:sp>
      <p:grpSp>
        <p:nvGrpSpPr>
          <p:cNvPr id="319" name="Group"/>
          <p:cNvGrpSpPr/>
          <p:nvPr/>
        </p:nvGrpSpPr>
        <p:grpSpPr>
          <a:xfrm>
            <a:off x="2578739" y="3000320"/>
            <a:ext cx="19226522" cy="10327249"/>
            <a:chOff x="0" y="0"/>
            <a:chExt cx="19226520" cy="10327248"/>
          </a:xfrm>
        </p:grpSpPr>
        <p:sp>
          <p:nvSpPr>
            <p:cNvPr id="315" name="Capture Application"/>
            <p:cNvSpPr/>
            <p:nvPr/>
          </p:nvSpPr>
          <p:spPr>
            <a:xfrm>
              <a:off x="14723335" y="0"/>
              <a:ext cx="4503187" cy="3229629"/>
            </a:xfrm>
            <a:prstGeom prst="rect">
              <a:avLst/>
            </a:prstGeom>
            <a:solidFill>
              <a:schemeClr val="accent5">
                <a:hueOff val="-82419"/>
                <a:satOff val="-9513"/>
                <a:lumOff val="-16343"/>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5300" b="0">
                  <a:solidFill>
                    <a:srgbClr val="FFFFFF"/>
                  </a:solidFill>
                  <a:latin typeface="+mn-lt"/>
                  <a:ea typeface="+mn-ea"/>
                  <a:cs typeface="+mn-cs"/>
                  <a:sym typeface="Helvetica Neue Medium"/>
                </a:defRPr>
              </a:lvl1pPr>
            </a:lstStyle>
            <a:p>
              <a:r>
                <a:t>Capture Application</a:t>
              </a:r>
            </a:p>
          </p:txBody>
        </p:sp>
        <p:sp>
          <p:nvSpPr>
            <p:cNvPr id="316" name="Line"/>
            <p:cNvSpPr/>
            <p:nvPr/>
          </p:nvSpPr>
          <p:spPr>
            <a:xfrm>
              <a:off x="5181219" y="1774045"/>
              <a:ext cx="9115588" cy="1"/>
            </a:xfrm>
            <a:prstGeom prst="line">
              <a:avLst/>
            </a:prstGeom>
            <a:noFill/>
            <a:ln w="762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17" name="F&amp;C…"/>
            <p:cNvSpPr/>
            <p:nvPr/>
          </p:nvSpPr>
          <p:spPr>
            <a:xfrm>
              <a:off x="0" y="159230"/>
              <a:ext cx="4503186" cy="3229630"/>
            </a:xfrm>
            <a:prstGeom prst="rect">
              <a:avLst/>
            </a:prstGeom>
            <a:solidFill>
              <a:schemeClr val="accent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p>
              <a:pPr>
                <a:defRPr sz="5300">
                  <a:solidFill>
                    <a:srgbClr val="FFFFFF"/>
                  </a:solidFill>
                </a:defRPr>
              </a:pPr>
              <a:r>
                <a:t>F&amp;C</a:t>
              </a:r>
            </a:p>
            <a:p>
              <a:pPr>
                <a:defRPr sz="5300">
                  <a:solidFill>
                    <a:srgbClr val="FFFFFF"/>
                  </a:solidFill>
                </a:defRPr>
              </a:pPr>
              <a:r>
                <a:t>Middleware</a:t>
              </a:r>
            </a:p>
          </p:txBody>
        </p:sp>
        <p:pic>
          <p:nvPicPr>
            <p:cNvPr id="318" name="ecreport.png" descr="ecreport.png"/>
            <p:cNvPicPr>
              <a:picLocks noChangeAspect="1"/>
            </p:cNvPicPr>
            <p:nvPr/>
          </p:nvPicPr>
          <p:blipFill>
            <a:blip r:embed="rId3"/>
            <a:stretch>
              <a:fillRect/>
            </a:stretch>
          </p:blipFill>
          <p:spPr>
            <a:xfrm>
              <a:off x="3165409" y="3451220"/>
              <a:ext cx="12895703" cy="6876029"/>
            </a:xfrm>
            <a:prstGeom prst="rect">
              <a:avLst/>
            </a:prstGeom>
            <a:ln w="12700" cap="flat">
              <a:noFill/>
              <a:miter lim="400000"/>
            </a:ln>
            <a:effectLst/>
          </p:spPr>
        </p:pic>
      </p:grpSp>
      <p:sp>
        <p:nvSpPr>
          <p:cNvPr id="320" name="Desenvolvimento"/>
          <p:cNvSpPr txBox="1">
            <a:spLocks noGrp="1"/>
          </p:cNvSpPr>
          <p:nvPr>
            <p:ph type="title" idx="4294967295"/>
          </p:nvPr>
        </p:nvSpPr>
        <p:spPr>
          <a:prstGeom prst="rect">
            <a:avLst/>
          </a:prstGeom>
        </p:spPr>
        <p:txBody>
          <a:bodyPr/>
          <a:lstStyle/>
          <a:p>
            <a:r>
              <a:t>Desenvolvimento</a:t>
            </a:r>
          </a:p>
        </p:txBody>
      </p:sp>
      <p:sp>
        <p:nvSpPr>
          <p:cNvPr id="321"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
        <p:nvSpPr>
          <p:cNvPr id="10" name="A escolha do sistema teve em consideração um equilíbrio entre:…">
            <a:extLst>
              <a:ext uri="{FF2B5EF4-FFF2-40B4-BE49-F238E27FC236}">
                <a16:creationId xmlns:a16="http://schemas.microsoft.com/office/drawing/2014/main" id="{B2202DE4-2CA7-4339-B7D7-904B137720B7}"/>
              </a:ext>
            </a:extLst>
          </p:cNvPr>
          <p:cNvSpPr txBox="1">
            <a:spLocks/>
          </p:cNvSpPr>
          <p:nvPr/>
        </p:nvSpPr>
        <p:spPr>
          <a:xfrm>
            <a:off x="335085" y="8272363"/>
            <a:ext cx="6197987" cy="2988200"/>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558800" lvl="1" indent="0" hangingPunct="1">
              <a:buNone/>
            </a:pPr>
            <a:r>
              <a:rPr lang="pt-PT" sz="3600" dirty="0"/>
              <a:t>O </a:t>
            </a:r>
            <a:r>
              <a:rPr lang="pt-PT" sz="3600" i="1" dirty="0" err="1"/>
              <a:t>Middleware</a:t>
            </a:r>
            <a:r>
              <a:rPr lang="pt-PT" sz="3600" dirty="0"/>
              <a:t> traduz os </a:t>
            </a:r>
            <a:r>
              <a:rPr lang="pt-PT" sz="3600" dirty="0" err="1"/>
              <a:t>EPCs</a:t>
            </a:r>
            <a:r>
              <a:rPr lang="pt-PT" sz="3600" dirty="0"/>
              <a:t>, agrega-os e faz uma análise diferencial das </a:t>
            </a:r>
            <a:r>
              <a:rPr lang="pt-PT" sz="3600" dirty="0" err="1"/>
              <a:t>tags</a:t>
            </a:r>
            <a:endParaRPr lang="pt-PT" sz="3400" dirty="0"/>
          </a:p>
        </p:txBody>
      </p:sp>
      <p:sp>
        <p:nvSpPr>
          <p:cNvPr id="11" name="A escolha do sistema teve em consideração um equilíbrio entre:…">
            <a:extLst>
              <a:ext uri="{FF2B5EF4-FFF2-40B4-BE49-F238E27FC236}">
                <a16:creationId xmlns:a16="http://schemas.microsoft.com/office/drawing/2014/main" id="{05BD73D5-5AC5-4402-B97C-A803476F08CE}"/>
              </a:ext>
            </a:extLst>
          </p:cNvPr>
          <p:cNvSpPr txBox="1">
            <a:spLocks/>
          </p:cNvSpPr>
          <p:nvPr/>
        </p:nvSpPr>
        <p:spPr>
          <a:xfrm>
            <a:off x="17816099" y="8272363"/>
            <a:ext cx="6197987" cy="2988200"/>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558800" lvl="1" indent="0" hangingPunct="1">
              <a:buNone/>
            </a:pPr>
            <a:r>
              <a:rPr lang="pt-PT" sz="3600" dirty="0"/>
              <a:t>Essa informação é então enviada em XML para a </a:t>
            </a:r>
            <a:r>
              <a:rPr lang="pt-PT" sz="3600" i="1" dirty="0"/>
              <a:t>capture </a:t>
            </a:r>
            <a:r>
              <a:rPr lang="pt-PT" sz="3600" i="1" dirty="0" err="1"/>
              <a:t>application</a:t>
            </a:r>
            <a:endParaRPr lang="pt-PT" sz="3400" i="1" dirty="0"/>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EPCIS Capture Interface…"/>
          <p:cNvSpPr txBox="1"/>
          <p:nvPr/>
        </p:nvSpPr>
        <p:spPr>
          <a:xfrm>
            <a:off x="9356598" y="4405714"/>
            <a:ext cx="5670805" cy="10303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EPCIS Capture Interface</a:t>
            </a:r>
          </a:p>
          <a:p>
            <a:r>
              <a:t>Message Queue / HTTP + XML</a:t>
            </a:r>
          </a:p>
        </p:txBody>
      </p:sp>
      <p:grpSp>
        <p:nvGrpSpPr>
          <p:cNvPr id="330" name="Group"/>
          <p:cNvGrpSpPr/>
          <p:nvPr/>
        </p:nvGrpSpPr>
        <p:grpSpPr>
          <a:xfrm>
            <a:off x="2342401" y="2400935"/>
            <a:ext cx="19699198" cy="10877653"/>
            <a:chOff x="0" y="0"/>
            <a:chExt cx="19699197" cy="10877652"/>
          </a:xfrm>
        </p:grpSpPr>
        <p:sp>
          <p:nvSpPr>
            <p:cNvPr id="326" name="EPCIS…"/>
            <p:cNvSpPr/>
            <p:nvPr/>
          </p:nvSpPr>
          <p:spPr>
            <a:xfrm>
              <a:off x="15085303" y="0"/>
              <a:ext cx="4613895" cy="3309028"/>
            </a:xfrm>
            <a:prstGeom prst="rect">
              <a:avLst/>
            </a:prstGeom>
            <a:solidFill>
              <a:schemeClr val="accent6">
                <a:satOff val="-15798"/>
                <a:lumOff val="-17517"/>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p>
              <a:pPr>
                <a:defRPr sz="5300" b="0">
                  <a:solidFill>
                    <a:srgbClr val="FFFFFF"/>
                  </a:solidFill>
                  <a:latin typeface="+mn-lt"/>
                  <a:ea typeface="+mn-ea"/>
                  <a:cs typeface="+mn-cs"/>
                  <a:sym typeface="Helvetica Neue Medium"/>
                </a:defRPr>
              </a:pPr>
              <a:r>
                <a:t>EPCIS</a:t>
              </a:r>
            </a:p>
            <a:p>
              <a:pPr>
                <a:defRPr sz="5300" b="0">
                  <a:solidFill>
                    <a:srgbClr val="FFFFFF"/>
                  </a:solidFill>
                  <a:latin typeface="+mn-lt"/>
                  <a:ea typeface="+mn-ea"/>
                  <a:cs typeface="+mn-cs"/>
                  <a:sym typeface="Helvetica Neue Medium"/>
                </a:defRPr>
              </a:pPr>
              <a:r>
                <a:t>Repository</a:t>
              </a:r>
            </a:p>
          </p:txBody>
        </p:sp>
        <p:sp>
          <p:nvSpPr>
            <p:cNvPr id="327" name="Line"/>
            <p:cNvSpPr/>
            <p:nvPr/>
          </p:nvSpPr>
          <p:spPr>
            <a:xfrm>
              <a:off x="5308598" y="1817659"/>
              <a:ext cx="9339690" cy="1"/>
            </a:xfrm>
            <a:prstGeom prst="line">
              <a:avLst/>
            </a:prstGeom>
            <a:noFill/>
            <a:ln w="762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28" name="Capture Application"/>
            <p:cNvSpPr/>
            <p:nvPr/>
          </p:nvSpPr>
          <p:spPr>
            <a:xfrm>
              <a:off x="0" y="163145"/>
              <a:ext cx="4613895" cy="3309028"/>
            </a:xfrm>
            <a:prstGeom prst="rect">
              <a:avLst/>
            </a:prstGeom>
            <a:solidFill>
              <a:schemeClr val="accent5">
                <a:hueOff val="-82419"/>
                <a:satOff val="-9513"/>
                <a:lumOff val="-16343"/>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5300">
                  <a:solidFill>
                    <a:srgbClr val="FFFFFF"/>
                  </a:solidFill>
                </a:defRPr>
              </a:lvl1pPr>
            </a:lstStyle>
            <a:p>
              <a:r>
                <a:t>Capture Application</a:t>
              </a:r>
            </a:p>
          </p:txBody>
        </p:sp>
        <p:pic>
          <p:nvPicPr>
            <p:cNvPr id="329" name="epcisdocument.png" descr="epcisdocument.png"/>
            <p:cNvPicPr>
              <a:picLocks noChangeAspect="1"/>
            </p:cNvPicPr>
            <p:nvPr/>
          </p:nvPicPr>
          <p:blipFill>
            <a:blip r:embed="rId3"/>
            <a:stretch>
              <a:fillRect/>
            </a:stretch>
          </p:blipFill>
          <p:spPr>
            <a:xfrm>
              <a:off x="4266903" y="2918931"/>
              <a:ext cx="11165391" cy="7958722"/>
            </a:xfrm>
            <a:prstGeom prst="rect">
              <a:avLst/>
            </a:prstGeom>
            <a:ln w="12700" cap="flat">
              <a:noFill/>
              <a:miter lim="400000"/>
            </a:ln>
            <a:effectLst/>
          </p:spPr>
        </p:pic>
      </p:grpSp>
      <p:sp>
        <p:nvSpPr>
          <p:cNvPr id="331" name="Desenvolvimento"/>
          <p:cNvSpPr txBox="1">
            <a:spLocks noGrp="1"/>
          </p:cNvSpPr>
          <p:nvPr>
            <p:ph type="title" idx="4294967295"/>
          </p:nvPr>
        </p:nvSpPr>
        <p:spPr>
          <a:prstGeom prst="rect">
            <a:avLst/>
          </a:prstGeom>
        </p:spPr>
        <p:txBody>
          <a:bodyPr/>
          <a:lstStyle/>
          <a:p>
            <a:r>
              <a:t>Desenvolvimento</a:t>
            </a:r>
          </a:p>
        </p:txBody>
      </p:sp>
      <p:sp>
        <p:nvSpPr>
          <p:cNvPr id="332"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sp>
        <p:nvSpPr>
          <p:cNvPr id="10" name="A escolha do sistema teve em consideração um equilíbrio entre:…">
            <a:extLst>
              <a:ext uri="{FF2B5EF4-FFF2-40B4-BE49-F238E27FC236}">
                <a16:creationId xmlns:a16="http://schemas.microsoft.com/office/drawing/2014/main" id="{B144C3AC-6BB1-4E50-945E-95097D828338}"/>
              </a:ext>
            </a:extLst>
          </p:cNvPr>
          <p:cNvSpPr txBox="1">
            <a:spLocks/>
          </p:cNvSpPr>
          <p:nvPr/>
        </p:nvSpPr>
        <p:spPr>
          <a:xfrm>
            <a:off x="411317" y="6311027"/>
            <a:ext cx="6197987" cy="5664096"/>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558800" lvl="1" indent="0" hangingPunct="1">
              <a:buNone/>
            </a:pPr>
            <a:r>
              <a:rPr lang="pt-PT" sz="3600" dirty="0"/>
              <a:t>A </a:t>
            </a:r>
            <a:r>
              <a:rPr lang="pt-PT" sz="3600" i="1" dirty="0"/>
              <a:t>Capture </a:t>
            </a:r>
            <a:r>
              <a:rPr lang="pt-PT" sz="3600" i="1" dirty="0" err="1"/>
              <a:t>Application</a:t>
            </a:r>
            <a:r>
              <a:rPr lang="pt-PT" sz="3600" i="1" dirty="0"/>
              <a:t> </a:t>
            </a:r>
            <a:r>
              <a:rPr lang="pt-PT" sz="3600" dirty="0"/>
              <a:t>contextualiza a informação adicionando o “onde”, “quando” e “porquê” da mudança de inventário.</a:t>
            </a:r>
          </a:p>
          <a:p>
            <a:pPr marL="558800" lvl="1" indent="0" hangingPunct="1">
              <a:buNone/>
            </a:pPr>
            <a:r>
              <a:rPr lang="pt-PT" sz="3600" dirty="0"/>
              <a:t> Envia-a para a </a:t>
            </a:r>
            <a:r>
              <a:rPr lang="pt-PT" sz="3600" i="1" dirty="0"/>
              <a:t>Capture Interface</a:t>
            </a:r>
            <a:r>
              <a:rPr lang="pt-PT" sz="3600" dirty="0"/>
              <a:t> do repositório EPCIS em documentos com formato específico.</a:t>
            </a:r>
            <a:endParaRPr lang="pt-PT" sz="3400" dirty="0"/>
          </a:p>
        </p:txBody>
      </p:sp>
      <p:sp>
        <p:nvSpPr>
          <p:cNvPr id="11" name="A escolha do sistema teve em consideração um equilíbrio entre:…">
            <a:extLst>
              <a:ext uri="{FF2B5EF4-FFF2-40B4-BE49-F238E27FC236}">
                <a16:creationId xmlns:a16="http://schemas.microsoft.com/office/drawing/2014/main" id="{1141A7A5-337C-4C8F-B8C6-CBDAF9A29AAB}"/>
              </a:ext>
            </a:extLst>
          </p:cNvPr>
          <p:cNvSpPr txBox="1">
            <a:spLocks/>
          </p:cNvSpPr>
          <p:nvPr/>
        </p:nvSpPr>
        <p:spPr>
          <a:xfrm>
            <a:off x="17304270" y="7579946"/>
            <a:ext cx="6197987" cy="3438562"/>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558800" lvl="1" indent="0" hangingPunct="1">
              <a:buNone/>
            </a:pPr>
            <a:r>
              <a:rPr lang="pt-PT" sz="3600" dirty="0"/>
              <a:t>Os documentos EPCIS são descritos em XML seguindo os standards de vocabulário definidos pela GS1 para cadeias de logística e distribuição.</a:t>
            </a:r>
            <a:endParaRPr lang="pt-PT" sz="3400" dirty="0"/>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Client"/>
          <p:cNvSpPr/>
          <p:nvPr/>
        </p:nvSpPr>
        <p:spPr>
          <a:xfrm>
            <a:off x="17947380" y="3749724"/>
            <a:ext cx="5071853" cy="3637470"/>
          </a:xfrm>
          <a:prstGeom prst="rect">
            <a:avLst/>
          </a:prstGeom>
          <a:solidFill>
            <a:schemeClr val="accent2">
              <a:hueOff val="167855"/>
              <a:satOff val="17755"/>
              <a:lumOff val="-16671"/>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defRPr sz="5300" b="0">
                <a:solidFill>
                  <a:srgbClr val="FFFFFF"/>
                </a:solidFill>
                <a:latin typeface="+mn-lt"/>
                <a:ea typeface="+mn-ea"/>
                <a:cs typeface="+mn-cs"/>
                <a:sym typeface="Helvetica Neue Medium"/>
              </a:defRPr>
            </a:lvl1pPr>
          </a:lstStyle>
          <a:p>
            <a:r>
              <a:t>Client</a:t>
            </a:r>
          </a:p>
        </p:txBody>
      </p:sp>
      <p:sp>
        <p:nvSpPr>
          <p:cNvPr id="337" name="Line"/>
          <p:cNvSpPr/>
          <p:nvPr/>
        </p:nvSpPr>
        <p:spPr>
          <a:xfrm>
            <a:off x="7200276" y="5747797"/>
            <a:ext cx="10266713" cy="1"/>
          </a:xfrm>
          <a:prstGeom prst="line">
            <a:avLst/>
          </a:prstGeom>
          <a:ln w="76200">
            <a:solidFill>
              <a:srgbClr val="000000"/>
            </a:solidFill>
            <a:miter lim="400000"/>
            <a:head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8" name="HTTP"/>
          <p:cNvSpPr txBox="1"/>
          <p:nvPr/>
        </p:nvSpPr>
        <p:spPr>
          <a:xfrm>
            <a:off x="11633834" y="6069327"/>
            <a:ext cx="1116331" cy="560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HTTP</a:t>
            </a:r>
          </a:p>
        </p:txBody>
      </p:sp>
      <p:sp>
        <p:nvSpPr>
          <p:cNvPr id="339" name="EPCIS…"/>
          <p:cNvSpPr/>
          <p:nvPr/>
        </p:nvSpPr>
        <p:spPr>
          <a:xfrm>
            <a:off x="1364767" y="3929062"/>
            <a:ext cx="5071853" cy="3637470"/>
          </a:xfrm>
          <a:prstGeom prst="rect">
            <a:avLst/>
          </a:prstGeom>
          <a:solidFill>
            <a:schemeClr val="accent4">
              <a:hueOff val="-1081314"/>
              <a:satOff val="4338"/>
              <a:lumOff val="-8931"/>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a:defRPr sz="5300">
                <a:solidFill>
                  <a:srgbClr val="FFFFFF"/>
                </a:solidFill>
              </a:defRPr>
            </a:pPr>
            <a:r>
              <a:t>EPCIS</a:t>
            </a:r>
          </a:p>
          <a:p>
            <a:pPr>
              <a:defRPr sz="5300">
                <a:solidFill>
                  <a:srgbClr val="FFFFFF"/>
                </a:solidFill>
              </a:defRPr>
            </a:pPr>
            <a:r>
              <a:t>Adapter</a:t>
            </a:r>
          </a:p>
        </p:txBody>
      </p:sp>
      <p:sp>
        <p:nvSpPr>
          <p:cNvPr id="340" name="Query Example:…"/>
          <p:cNvSpPr txBox="1"/>
          <p:nvPr/>
        </p:nvSpPr>
        <p:spPr>
          <a:xfrm>
            <a:off x="2657118" y="8593644"/>
            <a:ext cx="18569865" cy="11304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400"/>
            </a:pPr>
            <a:r>
              <a:t>Query Example:</a:t>
            </a:r>
          </a:p>
          <a:p>
            <a:pPr>
              <a:defRPr sz="3400"/>
            </a:pPr>
            <a:r>
              <a:t>GET Request: </a:t>
            </a:r>
            <a:r>
              <a:rPr b="0"/>
              <a:t>http://localhost:3000/query/location?location=urn:epc:id:sgln:76300544.00000.0</a:t>
            </a:r>
          </a:p>
        </p:txBody>
      </p:sp>
      <p:sp>
        <p:nvSpPr>
          <p:cNvPr id="341" name="Desenvolvimento"/>
          <p:cNvSpPr txBox="1">
            <a:spLocks noGrp="1"/>
          </p:cNvSpPr>
          <p:nvPr>
            <p:ph type="title"/>
          </p:nvPr>
        </p:nvSpPr>
        <p:spPr>
          <a:prstGeom prst="rect">
            <a:avLst/>
          </a:prstGeom>
        </p:spPr>
        <p:txBody>
          <a:bodyPr/>
          <a:lstStyle/>
          <a:p>
            <a:r>
              <a:t>Desenvolvimento</a:t>
            </a:r>
          </a:p>
        </p:txBody>
      </p:sp>
      <p:sp>
        <p:nvSpPr>
          <p:cNvPr id="342"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
        <p:nvSpPr>
          <p:cNvPr id="9" name="A escolha do sistema teve em consideração um equilíbrio entre:…">
            <a:extLst>
              <a:ext uri="{FF2B5EF4-FFF2-40B4-BE49-F238E27FC236}">
                <a16:creationId xmlns:a16="http://schemas.microsoft.com/office/drawing/2014/main" id="{4E64A60A-168C-4BAF-BFEF-F83266FC3BD8}"/>
              </a:ext>
            </a:extLst>
          </p:cNvPr>
          <p:cNvSpPr txBox="1">
            <a:spLocks/>
          </p:cNvSpPr>
          <p:nvPr/>
        </p:nvSpPr>
        <p:spPr>
          <a:xfrm>
            <a:off x="2813538" y="10751232"/>
            <a:ext cx="18727616" cy="2767344"/>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558800" lvl="1" indent="0" hangingPunct="1">
              <a:buNone/>
            </a:pPr>
            <a:r>
              <a:rPr lang="pt-PT" sz="3600" dirty="0"/>
              <a:t>Para o cliente web indexar a informação no repositório EPICS faz um </a:t>
            </a:r>
            <a:r>
              <a:rPr lang="pt-PT" sz="3600" i="1" dirty="0"/>
              <a:t>HTTP </a:t>
            </a:r>
            <a:r>
              <a:rPr lang="pt-PT" sz="3600" i="1" dirty="0" err="1"/>
              <a:t>request</a:t>
            </a:r>
            <a:r>
              <a:rPr lang="pt-PT" sz="3600" i="1" dirty="0"/>
              <a:t> </a:t>
            </a:r>
            <a:r>
              <a:rPr lang="pt-PT" sz="3600" dirty="0"/>
              <a:t>ao EPCIS</a:t>
            </a:r>
            <a:r>
              <a:rPr lang="pt-PT" sz="3600" i="1" dirty="0"/>
              <a:t> </a:t>
            </a:r>
            <a:r>
              <a:rPr lang="pt-PT" sz="3600" i="1" dirty="0" err="1"/>
              <a:t>Adapter</a:t>
            </a:r>
            <a:r>
              <a:rPr lang="pt-PT" sz="3600" dirty="0"/>
              <a:t>.</a:t>
            </a:r>
            <a:endParaRPr lang="pt-PT" sz="3400" dirty="0"/>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1" name="Group"/>
          <p:cNvGrpSpPr/>
          <p:nvPr/>
        </p:nvGrpSpPr>
        <p:grpSpPr>
          <a:xfrm>
            <a:off x="2392065" y="2671524"/>
            <a:ext cx="19599870" cy="10794526"/>
            <a:chOff x="0" y="0"/>
            <a:chExt cx="19599868" cy="10794524"/>
          </a:xfrm>
        </p:grpSpPr>
        <p:sp>
          <p:nvSpPr>
            <p:cNvPr id="346" name="EPCIS…"/>
            <p:cNvSpPr/>
            <p:nvPr/>
          </p:nvSpPr>
          <p:spPr>
            <a:xfrm>
              <a:off x="15009238" y="0"/>
              <a:ext cx="4590631" cy="3292343"/>
            </a:xfrm>
            <a:prstGeom prst="rect">
              <a:avLst/>
            </a:prstGeom>
            <a:solidFill>
              <a:schemeClr val="accent4">
                <a:hueOff val="-1081314"/>
                <a:satOff val="4338"/>
                <a:lumOff val="-8931"/>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p>
              <a:pPr>
                <a:defRPr sz="5300">
                  <a:solidFill>
                    <a:srgbClr val="FFFFFF"/>
                  </a:solidFill>
                </a:defRPr>
              </a:pPr>
              <a:r>
                <a:t>EPCIS</a:t>
              </a:r>
            </a:p>
            <a:p>
              <a:pPr>
                <a:defRPr sz="5300">
                  <a:solidFill>
                    <a:srgbClr val="FFFFFF"/>
                  </a:solidFill>
                </a:defRPr>
              </a:pPr>
              <a:r>
                <a:t>Adapter</a:t>
              </a:r>
            </a:p>
          </p:txBody>
        </p:sp>
        <p:sp>
          <p:nvSpPr>
            <p:cNvPr id="347" name="Line"/>
            <p:cNvSpPr/>
            <p:nvPr/>
          </p:nvSpPr>
          <p:spPr>
            <a:xfrm>
              <a:off x="5281830" y="1808494"/>
              <a:ext cx="9292598" cy="1"/>
            </a:xfrm>
            <a:prstGeom prst="line">
              <a:avLst/>
            </a:prstGeom>
            <a:noFill/>
            <a:ln w="76200" cap="flat">
              <a:solidFill>
                <a:srgbClr val="000000"/>
              </a:solidFill>
              <a:prstDash val="solid"/>
              <a:miter lim="400000"/>
              <a:head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48" name="SOAP + XML"/>
            <p:cNvSpPr txBox="1"/>
            <p:nvPr/>
          </p:nvSpPr>
          <p:spPr>
            <a:xfrm>
              <a:off x="8239624" y="2106747"/>
              <a:ext cx="3120621" cy="5072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r>
                <a:t>SOAP + XML</a:t>
              </a:r>
            </a:p>
          </p:txBody>
        </p:sp>
        <p:sp>
          <p:nvSpPr>
            <p:cNvPr id="349" name="EPCIS…"/>
            <p:cNvSpPr/>
            <p:nvPr/>
          </p:nvSpPr>
          <p:spPr>
            <a:xfrm>
              <a:off x="0" y="162322"/>
              <a:ext cx="4590630" cy="3292344"/>
            </a:xfrm>
            <a:prstGeom prst="rect">
              <a:avLst/>
            </a:prstGeom>
            <a:solidFill>
              <a:schemeClr val="accent6">
                <a:satOff val="-15798"/>
                <a:lumOff val="-17517"/>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p>
              <a:pPr>
                <a:defRPr sz="5300">
                  <a:solidFill>
                    <a:srgbClr val="FFFFFF"/>
                  </a:solidFill>
                </a:defRPr>
              </a:pPr>
              <a:r>
                <a:t>EPCIS</a:t>
              </a:r>
            </a:p>
            <a:p>
              <a:pPr>
                <a:defRPr sz="5300">
                  <a:solidFill>
                    <a:srgbClr val="FFFFFF"/>
                  </a:solidFill>
                </a:defRPr>
              </a:pPr>
              <a:r>
                <a:t>Repository</a:t>
              </a:r>
            </a:p>
          </p:txBody>
        </p:sp>
        <p:pic>
          <p:nvPicPr>
            <p:cNvPr id="350" name="epcisquery.png" descr="epcisquery.png"/>
            <p:cNvPicPr>
              <a:picLocks noChangeAspect="1"/>
            </p:cNvPicPr>
            <p:nvPr/>
          </p:nvPicPr>
          <p:blipFill>
            <a:blip r:embed="rId3"/>
            <a:stretch>
              <a:fillRect/>
            </a:stretch>
          </p:blipFill>
          <p:spPr>
            <a:xfrm>
              <a:off x="4350901" y="2759873"/>
              <a:ext cx="10898067" cy="8034652"/>
            </a:xfrm>
            <a:prstGeom prst="rect">
              <a:avLst/>
            </a:prstGeom>
            <a:ln w="12700" cap="flat">
              <a:noFill/>
              <a:miter lim="400000"/>
            </a:ln>
            <a:effectLst/>
          </p:spPr>
        </p:pic>
      </p:grpSp>
      <p:sp>
        <p:nvSpPr>
          <p:cNvPr id="352" name="Desenvolvimento"/>
          <p:cNvSpPr txBox="1">
            <a:spLocks noGrp="1"/>
          </p:cNvSpPr>
          <p:nvPr>
            <p:ph type="title" idx="4294967295"/>
          </p:nvPr>
        </p:nvSpPr>
        <p:spPr>
          <a:prstGeom prst="rect">
            <a:avLst/>
          </a:prstGeom>
        </p:spPr>
        <p:txBody>
          <a:bodyPr/>
          <a:lstStyle/>
          <a:p>
            <a:r>
              <a:t>Desenvolvimento</a:t>
            </a:r>
          </a:p>
        </p:txBody>
      </p:sp>
      <p:sp>
        <p:nvSpPr>
          <p:cNvPr id="353"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sp>
        <p:nvSpPr>
          <p:cNvPr id="10" name="A escolha do sistema teve em consideração um equilíbrio entre:…">
            <a:extLst>
              <a:ext uri="{FF2B5EF4-FFF2-40B4-BE49-F238E27FC236}">
                <a16:creationId xmlns:a16="http://schemas.microsoft.com/office/drawing/2014/main" id="{0BFD6A10-CD1E-48A3-8459-19E43A251E61}"/>
              </a:ext>
            </a:extLst>
          </p:cNvPr>
          <p:cNvSpPr txBox="1">
            <a:spLocks/>
          </p:cNvSpPr>
          <p:nvPr/>
        </p:nvSpPr>
        <p:spPr>
          <a:xfrm>
            <a:off x="17304270" y="7579946"/>
            <a:ext cx="6197987" cy="3438562"/>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558800" lvl="1" indent="0" hangingPunct="1">
              <a:buNone/>
            </a:pPr>
            <a:r>
              <a:rPr lang="pt-PT" sz="3600" dirty="0"/>
              <a:t>O EPCIS</a:t>
            </a:r>
            <a:r>
              <a:rPr lang="pt-PT" sz="3600" i="1" dirty="0"/>
              <a:t> </a:t>
            </a:r>
            <a:r>
              <a:rPr lang="pt-PT" sz="3600" i="1" dirty="0" err="1"/>
              <a:t>Adapter</a:t>
            </a:r>
            <a:r>
              <a:rPr lang="pt-PT" sz="3600" dirty="0"/>
              <a:t> traduz esse </a:t>
            </a:r>
            <a:r>
              <a:rPr lang="pt-PT" sz="3600" i="1" dirty="0" err="1"/>
              <a:t>request</a:t>
            </a:r>
            <a:r>
              <a:rPr lang="pt-PT" sz="3600" dirty="0"/>
              <a:t> para um envelope SOAP e envia-o para o EPCIS</a:t>
            </a:r>
            <a:r>
              <a:rPr lang="pt-PT" sz="3600" i="1" dirty="0"/>
              <a:t> </a:t>
            </a:r>
            <a:r>
              <a:rPr lang="pt-PT" sz="3600" i="1" dirty="0" err="1"/>
              <a:t>Repository</a:t>
            </a:r>
            <a:r>
              <a:rPr lang="pt-PT" sz="3600" dirty="0"/>
              <a:t>.</a:t>
            </a:r>
            <a:endParaRPr lang="pt-PT" sz="3400" dirty="0"/>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2" name="Group"/>
          <p:cNvGrpSpPr/>
          <p:nvPr/>
        </p:nvGrpSpPr>
        <p:grpSpPr>
          <a:xfrm>
            <a:off x="2454083" y="2711736"/>
            <a:ext cx="19475834" cy="10754315"/>
            <a:chOff x="0" y="0"/>
            <a:chExt cx="19475832" cy="10754313"/>
          </a:xfrm>
        </p:grpSpPr>
        <p:sp>
          <p:nvSpPr>
            <p:cNvPr id="357" name="EPCIS…"/>
            <p:cNvSpPr/>
            <p:nvPr/>
          </p:nvSpPr>
          <p:spPr>
            <a:xfrm>
              <a:off x="14914254" y="0"/>
              <a:ext cx="4561579" cy="3271508"/>
            </a:xfrm>
            <a:prstGeom prst="rect">
              <a:avLst/>
            </a:prstGeom>
            <a:solidFill>
              <a:schemeClr val="accent4">
                <a:hueOff val="-1081314"/>
                <a:satOff val="4338"/>
                <a:lumOff val="-8931"/>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p>
              <a:pPr>
                <a:defRPr sz="5300">
                  <a:solidFill>
                    <a:srgbClr val="FFFFFF"/>
                  </a:solidFill>
                </a:defRPr>
              </a:pPr>
              <a:r>
                <a:t>EPCIS</a:t>
              </a:r>
            </a:p>
            <a:p>
              <a:pPr>
                <a:defRPr sz="5300">
                  <a:solidFill>
                    <a:srgbClr val="FFFFFF"/>
                  </a:solidFill>
                </a:defRPr>
              </a:pPr>
              <a:r>
                <a:t>Adapter</a:t>
              </a:r>
            </a:p>
          </p:txBody>
        </p:sp>
        <p:sp>
          <p:nvSpPr>
            <p:cNvPr id="358" name="Line"/>
            <p:cNvSpPr/>
            <p:nvPr/>
          </p:nvSpPr>
          <p:spPr>
            <a:xfrm>
              <a:off x="5248405" y="1797049"/>
              <a:ext cx="9233790" cy="1"/>
            </a:xfrm>
            <a:prstGeom prst="line">
              <a:avLst/>
            </a:prstGeom>
            <a:noFill/>
            <a:ln w="762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59" name="SOAP Response + XML"/>
            <p:cNvSpPr txBox="1"/>
            <p:nvPr/>
          </p:nvSpPr>
          <p:spPr>
            <a:xfrm>
              <a:off x="7193517" y="2000474"/>
              <a:ext cx="5088798" cy="5040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r>
                <a:t>SOAP Response + XML</a:t>
              </a:r>
            </a:p>
          </p:txBody>
        </p:sp>
        <p:sp>
          <p:nvSpPr>
            <p:cNvPr id="360" name="EPCIS…"/>
            <p:cNvSpPr/>
            <p:nvPr/>
          </p:nvSpPr>
          <p:spPr>
            <a:xfrm>
              <a:off x="0" y="161295"/>
              <a:ext cx="4561579" cy="3271508"/>
            </a:xfrm>
            <a:prstGeom prst="rect">
              <a:avLst/>
            </a:prstGeom>
            <a:solidFill>
              <a:schemeClr val="accent6">
                <a:satOff val="-15798"/>
                <a:lumOff val="-17517"/>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p>
              <a:pPr>
                <a:defRPr sz="5300">
                  <a:solidFill>
                    <a:srgbClr val="FFFFFF"/>
                  </a:solidFill>
                </a:defRPr>
              </a:pPr>
              <a:r>
                <a:t>EPCIS</a:t>
              </a:r>
            </a:p>
            <a:p>
              <a:pPr>
                <a:defRPr sz="5300">
                  <a:solidFill>
                    <a:srgbClr val="FFFFFF"/>
                  </a:solidFill>
                </a:defRPr>
              </a:pPr>
              <a:r>
                <a:t>Repository</a:t>
              </a:r>
            </a:p>
          </p:txBody>
        </p:sp>
        <p:pic>
          <p:nvPicPr>
            <p:cNvPr id="361" name="epcisquery_result.png" descr="epcisquery_result.png"/>
            <p:cNvPicPr>
              <a:picLocks noChangeAspect="1"/>
            </p:cNvPicPr>
            <p:nvPr/>
          </p:nvPicPr>
          <p:blipFill>
            <a:blip r:embed="rId3"/>
            <a:stretch>
              <a:fillRect/>
            </a:stretch>
          </p:blipFill>
          <p:spPr>
            <a:xfrm>
              <a:off x="4591657" y="2555561"/>
              <a:ext cx="10292519" cy="8198753"/>
            </a:xfrm>
            <a:prstGeom prst="rect">
              <a:avLst/>
            </a:prstGeom>
            <a:ln w="12700" cap="flat">
              <a:noFill/>
              <a:miter lim="400000"/>
            </a:ln>
            <a:effectLst/>
          </p:spPr>
        </p:pic>
      </p:grpSp>
      <p:sp>
        <p:nvSpPr>
          <p:cNvPr id="363" name="Desenvolvimento"/>
          <p:cNvSpPr txBox="1">
            <a:spLocks noGrp="1"/>
          </p:cNvSpPr>
          <p:nvPr>
            <p:ph type="title" idx="4294967295"/>
          </p:nvPr>
        </p:nvSpPr>
        <p:spPr>
          <a:prstGeom prst="rect">
            <a:avLst/>
          </a:prstGeom>
        </p:spPr>
        <p:txBody>
          <a:bodyPr/>
          <a:lstStyle/>
          <a:p>
            <a:r>
              <a:t>Desenvolvimento</a:t>
            </a:r>
          </a:p>
        </p:txBody>
      </p:sp>
      <p:sp>
        <p:nvSpPr>
          <p:cNvPr id="364"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sp>
        <p:nvSpPr>
          <p:cNvPr id="10" name="A escolha do sistema teve em consideração um equilíbrio entre:…">
            <a:extLst>
              <a:ext uri="{FF2B5EF4-FFF2-40B4-BE49-F238E27FC236}">
                <a16:creationId xmlns:a16="http://schemas.microsoft.com/office/drawing/2014/main" id="{1F7A0483-6C2A-453D-A2EE-70658477068A}"/>
              </a:ext>
            </a:extLst>
          </p:cNvPr>
          <p:cNvSpPr txBox="1">
            <a:spLocks/>
          </p:cNvSpPr>
          <p:nvPr/>
        </p:nvSpPr>
        <p:spPr>
          <a:xfrm>
            <a:off x="1126423" y="7949223"/>
            <a:ext cx="6197987" cy="3438562"/>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558800" lvl="1" indent="0" hangingPunct="1">
              <a:buNone/>
            </a:pPr>
            <a:r>
              <a:rPr lang="pt-PT" sz="3600" dirty="0"/>
              <a:t>O EPCIS</a:t>
            </a:r>
            <a:r>
              <a:rPr lang="pt-PT" sz="3600" i="1" dirty="0"/>
              <a:t> </a:t>
            </a:r>
            <a:r>
              <a:rPr lang="pt-PT" sz="3600" i="1" dirty="0" err="1"/>
              <a:t>Repository</a:t>
            </a:r>
            <a:r>
              <a:rPr lang="pt-PT" sz="3600" i="1" dirty="0"/>
              <a:t> </a:t>
            </a:r>
            <a:r>
              <a:rPr lang="pt-PT" sz="3600" dirty="0"/>
              <a:t>devolve os dados ao EPCIS</a:t>
            </a:r>
            <a:r>
              <a:rPr lang="pt-PT" sz="3600" i="1" dirty="0"/>
              <a:t> </a:t>
            </a:r>
            <a:r>
              <a:rPr lang="pt-PT" sz="3600" i="1" dirty="0" err="1"/>
              <a:t>Adapter</a:t>
            </a:r>
            <a:r>
              <a:rPr lang="pt-PT" sz="3600" dirty="0"/>
              <a:t> em XML.</a:t>
            </a:r>
            <a:endParaRPr lang="pt-PT" sz="3400"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3" name="Group"/>
          <p:cNvGrpSpPr/>
          <p:nvPr/>
        </p:nvGrpSpPr>
        <p:grpSpPr>
          <a:xfrm>
            <a:off x="2497690" y="2605651"/>
            <a:ext cx="19388620" cy="10723041"/>
            <a:chOff x="0" y="0"/>
            <a:chExt cx="19388618" cy="10723040"/>
          </a:xfrm>
        </p:grpSpPr>
        <p:sp>
          <p:nvSpPr>
            <p:cNvPr id="368" name="Client"/>
            <p:cNvSpPr/>
            <p:nvPr/>
          </p:nvSpPr>
          <p:spPr>
            <a:xfrm>
              <a:off x="14847466" y="0"/>
              <a:ext cx="4541153" cy="3256857"/>
            </a:xfrm>
            <a:prstGeom prst="rect">
              <a:avLst/>
            </a:prstGeom>
            <a:solidFill>
              <a:schemeClr val="accent2">
                <a:hueOff val="167855"/>
                <a:satOff val="17755"/>
                <a:lumOff val="-16671"/>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5300" b="0">
                  <a:solidFill>
                    <a:srgbClr val="FFFFFF"/>
                  </a:solidFill>
                  <a:latin typeface="+mn-lt"/>
                  <a:ea typeface="+mn-ea"/>
                  <a:cs typeface="+mn-cs"/>
                  <a:sym typeface="Helvetica Neue Medium"/>
                </a:defRPr>
              </a:lvl1pPr>
            </a:lstStyle>
            <a:p>
              <a:r>
                <a:t>Client</a:t>
              </a:r>
            </a:p>
          </p:txBody>
        </p:sp>
        <p:sp>
          <p:nvSpPr>
            <p:cNvPr id="369" name="Line"/>
            <p:cNvSpPr/>
            <p:nvPr/>
          </p:nvSpPr>
          <p:spPr>
            <a:xfrm>
              <a:off x="5224902" y="1789001"/>
              <a:ext cx="9192440" cy="1"/>
            </a:xfrm>
            <a:prstGeom prst="line">
              <a:avLst/>
            </a:prstGeom>
            <a:noFill/>
            <a:ln w="762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70" name="HTTP + JSON"/>
            <p:cNvSpPr txBox="1"/>
            <p:nvPr/>
          </p:nvSpPr>
          <p:spPr>
            <a:xfrm>
              <a:off x="7804002" y="1069806"/>
              <a:ext cx="3780615" cy="5018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r>
                <a:t>HTTP + JSON</a:t>
              </a:r>
            </a:p>
          </p:txBody>
        </p:sp>
        <p:sp>
          <p:nvSpPr>
            <p:cNvPr id="371" name="EPCIS…"/>
            <p:cNvSpPr/>
            <p:nvPr/>
          </p:nvSpPr>
          <p:spPr>
            <a:xfrm>
              <a:off x="0" y="160573"/>
              <a:ext cx="4541152" cy="3256858"/>
            </a:xfrm>
            <a:prstGeom prst="rect">
              <a:avLst/>
            </a:prstGeom>
            <a:solidFill>
              <a:schemeClr val="accent4">
                <a:hueOff val="-1081314"/>
                <a:satOff val="4338"/>
                <a:lumOff val="-8931"/>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p>
              <a:pPr>
                <a:defRPr sz="5300">
                  <a:solidFill>
                    <a:srgbClr val="FFFFFF"/>
                  </a:solidFill>
                </a:defRPr>
              </a:pPr>
              <a:r>
                <a:t>EPCIS</a:t>
              </a:r>
            </a:p>
            <a:p>
              <a:pPr>
                <a:defRPr sz="5300">
                  <a:solidFill>
                    <a:srgbClr val="FFFFFF"/>
                  </a:solidFill>
                </a:defRPr>
              </a:pPr>
              <a:r>
                <a:t>Adapter</a:t>
              </a:r>
            </a:p>
          </p:txBody>
        </p:sp>
        <p:pic>
          <p:nvPicPr>
            <p:cNvPr id="372" name="epcis_response_json.png" descr="epcis_response_json.png"/>
            <p:cNvPicPr>
              <a:picLocks noChangeAspect="1"/>
            </p:cNvPicPr>
            <p:nvPr/>
          </p:nvPicPr>
          <p:blipFill>
            <a:blip r:embed="rId3"/>
            <a:stretch>
              <a:fillRect/>
            </a:stretch>
          </p:blipFill>
          <p:spPr>
            <a:xfrm>
              <a:off x="5426945" y="2226585"/>
              <a:ext cx="8534729" cy="8496456"/>
            </a:xfrm>
            <a:prstGeom prst="rect">
              <a:avLst/>
            </a:prstGeom>
            <a:ln w="12700" cap="flat">
              <a:noFill/>
              <a:miter lim="400000"/>
            </a:ln>
            <a:effectLst/>
          </p:spPr>
        </p:pic>
      </p:grpSp>
      <p:sp>
        <p:nvSpPr>
          <p:cNvPr id="374" name="Desenvolvimento"/>
          <p:cNvSpPr txBox="1">
            <a:spLocks noGrp="1"/>
          </p:cNvSpPr>
          <p:nvPr>
            <p:ph type="title" idx="4294967295"/>
          </p:nvPr>
        </p:nvSpPr>
        <p:spPr>
          <a:prstGeom prst="rect">
            <a:avLst/>
          </a:prstGeom>
        </p:spPr>
        <p:txBody>
          <a:bodyPr/>
          <a:lstStyle/>
          <a:p>
            <a:r>
              <a:t>Desenvolvimento</a:t>
            </a:r>
          </a:p>
        </p:txBody>
      </p:sp>
      <p:sp>
        <p:nvSpPr>
          <p:cNvPr id="375"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sp>
        <p:nvSpPr>
          <p:cNvPr id="10" name="A escolha do sistema teve em consideração um equilíbrio entre:…">
            <a:extLst>
              <a:ext uri="{FF2B5EF4-FFF2-40B4-BE49-F238E27FC236}">
                <a16:creationId xmlns:a16="http://schemas.microsoft.com/office/drawing/2014/main" id="{A02B3A20-3A1C-468D-8444-0590E9352C43}"/>
              </a:ext>
            </a:extLst>
          </p:cNvPr>
          <p:cNvSpPr txBox="1">
            <a:spLocks/>
          </p:cNvSpPr>
          <p:nvPr/>
        </p:nvSpPr>
        <p:spPr>
          <a:xfrm>
            <a:off x="1283752" y="7692919"/>
            <a:ext cx="6197987" cy="3438562"/>
          </a:xfrm>
          <a:prstGeom prst="rect">
            <a:avLst/>
          </a:prstGeom>
        </p:spPr>
        <p:txBody>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a:lstStyle>
          <a:p>
            <a:pPr marL="558800" lvl="1" indent="0" hangingPunct="1">
              <a:buNone/>
            </a:pPr>
            <a:r>
              <a:rPr lang="pt-PT" sz="3600" dirty="0"/>
              <a:t>O EPCIS</a:t>
            </a:r>
            <a:r>
              <a:rPr lang="pt-PT" sz="3600" i="1" dirty="0"/>
              <a:t> </a:t>
            </a:r>
            <a:r>
              <a:rPr lang="pt-PT" sz="3600" i="1" dirty="0" err="1"/>
              <a:t>Adapter</a:t>
            </a:r>
            <a:r>
              <a:rPr lang="pt-PT" sz="3600" i="1" dirty="0"/>
              <a:t> </a:t>
            </a:r>
            <a:r>
              <a:rPr lang="pt-PT" sz="3600" dirty="0"/>
              <a:t>converte os dados de XML para JSON e envia-os para o cliente web.</a:t>
            </a:r>
            <a:endParaRPr lang="pt-PT" sz="3400"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Desenvolvimento"/>
          <p:cNvSpPr txBox="1">
            <a:spLocks noGrp="1"/>
          </p:cNvSpPr>
          <p:nvPr>
            <p:ph type="title"/>
          </p:nvPr>
        </p:nvSpPr>
        <p:spPr>
          <a:prstGeom prst="rect">
            <a:avLst/>
          </a:prstGeom>
        </p:spPr>
        <p:txBody>
          <a:bodyPr/>
          <a:lstStyle/>
          <a:p>
            <a:r>
              <a:t>Desenvolvimento</a:t>
            </a:r>
          </a:p>
        </p:txBody>
      </p:sp>
      <p:sp>
        <p:nvSpPr>
          <p:cNvPr id="380" name="Aplicação web foi desenvolvida em React JS e é servida por uma instância do servidor NGINX…"/>
          <p:cNvSpPr txBox="1">
            <a:spLocks noGrp="1"/>
          </p:cNvSpPr>
          <p:nvPr>
            <p:ph type="body" sz="half" idx="1"/>
          </p:nvPr>
        </p:nvSpPr>
        <p:spPr>
          <a:xfrm>
            <a:off x="1689100" y="3149600"/>
            <a:ext cx="8282302" cy="9296401"/>
          </a:xfrm>
          <a:prstGeom prst="rect">
            <a:avLst/>
          </a:prstGeom>
        </p:spPr>
        <p:txBody>
          <a:bodyPr/>
          <a:lstStyle/>
          <a:p>
            <a:r>
              <a:t>Aplicação web foi desenvolvida em React JS e é servida por uma instância do servidor NGINX</a:t>
            </a:r>
          </a:p>
          <a:p>
            <a:r>
              <a:t>Na aplicação é possível visualizar informação dos movimentos dos produtos em </a:t>
            </a:r>
            <a:r>
              <a:rPr i="1"/>
              <a:t>stock</a:t>
            </a:r>
            <a:r>
              <a:t>:</a:t>
            </a:r>
          </a:p>
          <a:p>
            <a:pPr marL="1137708" lvl="1" indent="-502708">
              <a:defRPr sz="3500"/>
            </a:pPr>
            <a:r>
              <a:t>Hora e data do evento</a:t>
            </a:r>
          </a:p>
          <a:p>
            <a:pPr marL="1137708" lvl="1" indent="-502708">
              <a:defRPr sz="3500"/>
            </a:pPr>
            <a:r>
              <a:t>Números de série</a:t>
            </a:r>
          </a:p>
          <a:p>
            <a:pPr marL="1137708" lvl="1" indent="-502708">
              <a:defRPr sz="3500"/>
            </a:pPr>
            <a:r>
              <a:t>Tipo de café</a:t>
            </a:r>
          </a:p>
          <a:p>
            <a:pPr marL="1137708" lvl="1" indent="-502708">
              <a:defRPr sz="3500"/>
            </a:pPr>
            <a:r>
              <a:t>Tipo de embalagem</a:t>
            </a:r>
          </a:p>
        </p:txBody>
      </p:sp>
      <p:pic>
        <p:nvPicPr>
          <p:cNvPr id="381" name="webmanagement.png" descr="webmanagement.png"/>
          <p:cNvPicPr>
            <a:picLocks noChangeAspect="1"/>
          </p:cNvPicPr>
          <p:nvPr/>
        </p:nvPicPr>
        <p:blipFill>
          <a:blip r:embed="rId3"/>
          <a:stretch>
            <a:fillRect/>
          </a:stretch>
        </p:blipFill>
        <p:spPr>
          <a:xfrm>
            <a:off x="10234551" y="3156326"/>
            <a:ext cx="14010892" cy="9850234"/>
          </a:xfrm>
          <a:prstGeom prst="rect">
            <a:avLst/>
          </a:prstGeom>
          <a:ln w="12700">
            <a:miter lim="400000"/>
          </a:ln>
        </p:spPr>
      </p:pic>
      <p:sp>
        <p:nvSpPr>
          <p:cNvPr id="382"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Teste 1: Orientação Ótima de tags"/>
          <p:cNvSpPr txBox="1">
            <a:spLocks noGrp="1"/>
          </p:cNvSpPr>
          <p:nvPr>
            <p:ph type="title"/>
          </p:nvPr>
        </p:nvSpPr>
        <p:spPr>
          <a:prstGeom prst="rect">
            <a:avLst/>
          </a:prstGeom>
        </p:spPr>
        <p:txBody>
          <a:bodyPr/>
          <a:lstStyle>
            <a:lvl1pPr>
              <a:defRPr sz="9600"/>
            </a:lvl1pPr>
          </a:lstStyle>
          <a:p>
            <a:r>
              <a:t>Teste 1: Orientação Ótima de tags</a:t>
            </a:r>
          </a:p>
        </p:txBody>
      </p:sp>
      <p:sp>
        <p:nvSpPr>
          <p:cNvPr id="387" name="Tags foram testadas em 3 orientações: horizontal, lateral and vertical…"/>
          <p:cNvSpPr txBox="1">
            <a:spLocks noGrp="1"/>
          </p:cNvSpPr>
          <p:nvPr>
            <p:ph type="body" sz="half" idx="1"/>
          </p:nvPr>
        </p:nvSpPr>
        <p:spPr>
          <a:prstGeom prst="rect">
            <a:avLst/>
          </a:prstGeom>
        </p:spPr>
        <p:txBody>
          <a:bodyPr>
            <a:normAutofit lnSpcReduction="10000"/>
          </a:bodyPr>
          <a:lstStyle/>
          <a:p>
            <a:r>
              <a:rPr dirty="0"/>
              <a:t>Tags </a:t>
            </a:r>
            <a:r>
              <a:rPr dirty="0" err="1"/>
              <a:t>foram</a:t>
            </a:r>
            <a:r>
              <a:rPr dirty="0"/>
              <a:t> </a:t>
            </a:r>
            <a:r>
              <a:rPr dirty="0" err="1"/>
              <a:t>testadas</a:t>
            </a:r>
            <a:r>
              <a:rPr dirty="0"/>
              <a:t> </a:t>
            </a:r>
            <a:r>
              <a:rPr dirty="0" err="1"/>
              <a:t>em</a:t>
            </a:r>
            <a:r>
              <a:rPr dirty="0"/>
              <a:t> 3 </a:t>
            </a:r>
            <a:r>
              <a:rPr dirty="0" err="1"/>
              <a:t>orientações</a:t>
            </a:r>
            <a:r>
              <a:rPr dirty="0"/>
              <a:t>: horizontal, lateral and vertical</a:t>
            </a:r>
          </a:p>
          <a:p>
            <a:r>
              <a:rPr dirty="0"/>
              <a:t>Pot</a:t>
            </a:r>
            <a:r>
              <a:rPr lang="pt-PT" dirty="0"/>
              <a:t>ê</a:t>
            </a:r>
            <a:r>
              <a:rPr dirty="0" err="1"/>
              <a:t>ncia</a:t>
            </a:r>
            <a:r>
              <a:rPr dirty="0"/>
              <a:t> de </a:t>
            </a:r>
            <a:r>
              <a:rPr dirty="0" err="1"/>
              <a:t>transmissão</a:t>
            </a:r>
            <a:r>
              <a:rPr dirty="0"/>
              <a:t> 30dBm e </a:t>
            </a:r>
            <a:r>
              <a:rPr dirty="0" err="1"/>
              <a:t>sensibilidade</a:t>
            </a:r>
            <a:r>
              <a:rPr dirty="0"/>
              <a:t> de </a:t>
            </a:r>
            <a:r>
              <a:rPr dirty="0" err="1"/>
              <a:t>leitura</a:t>
            </a:r>
            <a:r>
              <a:rPr dirty="0"/>
              <a:t> a -80dBm</a:t>
            </a:r>
          </a:p>
          <a:p>
            <a:r>
              <a:rPr dirty="0"/>
              <a:t>A </a:t>
            </a:r>
            <a:r>
              <a:rPr dirty="0" err="1"/>
              <a:t>primeira</a:t>
            </a:r>
            <a:r>
              <a:rPr dirty="0"/>
              <a:t> </a:t>
            </a:r>
            <a:r>
              <a:rPr dirty="0" err="1"/>
              <a:t>prateleira</a:t>
            </a:r>
            <a:r>
              <a:rPr dirty="0"/>
              <a:t> </a:t>
            </a:r>
            <a:r>
              <a:rPr dirty="0" err="1"/>
              <a:t>foi</a:t>
            </a:r>
            <a:r>
              <a:rPr dirty="0"/>
              <a:t> </a:t>
            </a:r>
            <a:r>
              <a:rPr dirty="0" err="1"/>
              <a:t>dividida</a:t>
            </a:r>
            <a:r>
              <a:rPr dirty="0"/>
              <a:t> </a:t>
            </a:r>
            <a:r>
              <a:rPr dirty="0" err="1"/>
              <a:t>em</a:t>
            </a:r>
            <a:r>
              <a:rPr dirty="0"/>
              <a:t> 18 quadrantes</a:t>
            </a:r>
          </a:p>
          <a:p>
            <a:r>
              <a:rPr dirty="0" err="1"/>
              <a:t>Foi</a:t>
            </a:r>
            <a:r>
              <a:rPr dirty="0"/>
              <a:t> </a:t>
            </a:r>
            <a:r>
              <a:rPr dirty="0" err="1"/>
              <a:t>feita</a:t>
            </a:r>
            <a:r>
              <a:rPr dirty="0"/>
              <a:t> a </a:t>
            </a:r>
            <a:r>
              <a:rPr dirty="0" err="1"/>
              <a:t>média</a:t>
            </a:r>
            <a:r>
              <a:rPr dirty="0"/>
              <a:t> de 1000 </a:t>
            </a:r>
            <a:r>
              <a:rPr dirty="0" err="1"/>
              <a:t>valores</a:t>
            </a:r>
            <a:r>
              <a:rPr dirty="0"/>
              <a:t> de RSSI </a:t>
            </a:r>
            <a:r>
              <a:rPr dirty="0" err="1"/>
              <a:t>retirados</a:t>
            </a:r>
            <a:r>
              <a:rPr dirty="0"/>
              <a:t> num </a:t>
            </a:r>
            <a:r>
              <a:rPr dirty="0" err="1"/>
              <a:t>movimento</a:t>
            </a:r>
            <a:r>
              <a:rPr dirty="0"/>
              <a:t> </a:t>
            </a:r>
            <a:r>
              <a:rPr dirty="0" err="1"/>
              <a:t>uniforme</a:t>
            </a:r>
            <a:r>
              <a:rPr dirty="0"/>
              <a:t> </a:t>
            </a:r>
            <a:r>
              <a:rPr dirty="0" err="1"/>
              <a:t>em</a:t>
            </a:r>
            <a:r>
              <a:rPr dirty="0"/>
              <a:t> </a:t>
            </a:r>
            <a:r>
              <a:rPr dirty="0" err="1"/>
              <a:t>cada</a:t>
            </a:r>
            <a:r>
              <a:rPr dirty="0"/>
              <a:t> </a:t>
            </a:r>
            <a:r>
              <a:rPr dirty="0" err="1"/>
              <a:t>quadrante</a:t>
            </a:r>
            <a:endParaRPr dirty="0"/>
          </a:p>
          <a:p>
            <a:r>
              <a:rPr dirty="0" err="1"/>
              <a:t>Cada</a:t>
            </a:r>
            <a:r>
              <a:rPr dirty="0"/>
              <a:t> </a:t>
            </a:r>
            <a:r>
              <a:rPr dirty="0" err="1"/>
              <a:t>orientação</a:t>
            </a:r>
            <a:r>
              <a:rPr dirty="0"/>
              <a:t> </a:t>
            </a:r>
            <a:r>
              <a:rPr dirty="0" err="1"/>
              <a:t>apresenta</a:t>
            </a:r>
            <a:r>
              <a:rPr dirty="0"/>
              <a:t> </a:t>
            </a:r>
            <a:r>
              <a:rPr dirty="0" err="1"/>
              <a:t>certas</a:t>
            </a:r>
            <a:r>
              <a:rPr dirty="0"/>
              <a:t> </a:t>
            </a:r>
            <a:r>
              <a:rPr dirty="0" err="1"/>
              <a:t>peculiaridades</a:t>
            </a:r>
            <a:r>
              <a:rPr dirty="0"/>
              <a:t>, </a:t>
            </a:r>
            <a:r>
              <a:rPr lang="pt-PT" dirty="0"/>
              <a:t>mas</a:t>
            </a:r>
            <a:r>
              <a:rPr dirty="0"/>
              <a:t> </a:t>
            </a:r>
            <a:r>
              <a:rPr dirty="0" err="1"/>
              <a:t>nenhuma</a:t>
            </a:r>
            <a:r>
              <a:rPr dirty="0"/>
              <a:t> </a:t>
            </a:r>
            <a:r>
              <a:rPr lang="pt-PT" dirty="0"/>
              <a:t>se </a:t>
            </a:r>
            <a:r>
              <a:rPr dirty="0"/>
              <a:t>superior</a:t>
            </a:r>
            <a:r>
              <a:rPr lang="pt-PT" dirty="0"/>
              <a:t>iza</a:t>
            </a:r>
            <a:r>
              <a:rPr dirty="0"/>
              <a:t> </a:t>
            </a:r>
            <a:r>
              <a:rPr lang="pt-PT" dirty="0"/>
              <a:t>claramente </a:t>
            </a:r>
            <a:r>
              <a:rPr dirty="0" err="1"/>
              <a:t>em</a:t>
            </a:r>
            <a:r>
              <a:rPr dirty="0"/>
              <a:t> </a:t>
            </a:r>
            <a:r>
              <a:rPr lang="pt-PT" dirty="0"/>
              <a:t>desempenho</a:t>
            </a:r>
            <a:endParaRPr dirty="0"/>
          </a:p>
        </p:txBody>
      </p:sp>
      <p:grpSp>
        <p:nvGrpSpPr>
          <p:cNvPr id="390" name="Group"/>
          <p:cNvGrpSpPr/>
          <p:nvPr/>
        </p:nvGrpSpPr>
        <p:grpSpPr>
          <a:xfrm>
            <a:off x="14614928" y="2471481"/>
            <a:ext cx="8137722" cy="10652638"/>
            <a:chOff x="0" y="0"/>
            <a:chExt cx="8137722" cy="10652637"/>
          </a:xfrm>
        </p:grpSpPr>
        <p:pic>
          <p:nvPicPr>
            <p:cNvPr id="388" name="tag_positions-eps-converted-to.pdf" descr="tag_positions-eps-converted-to.pdf"/>
            <p:cNvPicPr>
              <a:picLocks noChangeAspect="1"/>
            </p:cNvPicPr>
            <p:nvPr/>
          </p:nvPicPr>
          <p:blipFill>
            <a:blip r:embed="rId3"/>
            <a:stretch>
              <a:fillRect/>
            </a:stretch>
          </p:blipFill>
          <p:spPr>
            <a:xfrm>
              <a:off x="0" y="0"/>
              <a:ext cx="8137722" cy="1664156"/>
            </a:xfrm>
            <a:prstGeom prst="rect">
              <a:avLst/>
            </a:prstGeom>
            <a:ln w="12700" cap="flat">
              <a:noFill/>
              <a:miter lim="400000"/>
            </a:ln>
            <a:effectLst/>
          </p:spPr>
        </p:pic>
        <p:pic>
          <p:nvPicPr>
            <p:cNvPr id="389" name="RSSI_shelve-eps-converted-to.pdf" descr="RSSI_shelve-eps-converted-to.pdf"/>
            <p:cNvPicPr>
              <a:picLocks noChangeAspect="1"/>
            </p:cNvPicPr>
            <p:nvPr/>
          </p:nvPicPr>
          <p:blipFill>
            <a:blip r:embed="rId4"/>
            <a:srcRect l="5851" t="3650" r="7140" b="4813"/>
            <a:stretch>
              <a:fillRect/>
            </a:stretch>
          </p:blipFill>
          <p:spPr>
            <a:xfrm>
              <a:off x="0" y="2091423"/>
              <a:ext cx="8137665" cy="8561215"/>
            </a:xfrm>
            <a:prstGeom prst="rect">
              <a:avLst/>
            </a:prstGeom>
            <a:ln w="12700" cap="flat">
              <a:noFill/>
              <a:miter lim="400000"/>
            </a:ln>
            <a:effectLst/>
          </p:spPr>
        </p:pic>
      </p:grpSp>
      <p:sp>
        <p:nvSpPr>
          <p:cNvPr id="391"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29</a:t>
            </a:fld>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ontextualização"/>
          <p:cNvSpPr txBox="1">
            <a:spLocks noGrp="1"/>
          </p:cNvSpPr>
          <p:nvPr>
            <p:ph type="title"/>
          </p:nvPr>
        </p:nvSpPr>
        <p:spPr>
          <a:prstGeom prst="rect">
            <a:avLst/>
          </a:prstGeom>
        </p:spPr>
        <p:txBody>
          <a:bodyPr/>
          <a:lstStyle/>
          <a:p>
            <a:r>
              <a:t>Contextualização</a:t>
            </a:r>
          </a:p>
        </p:txBody>
      </p:sp>
      <p:sp>
        <p:nvSpPr>
          <p:cNvPr id="136" name="Smart Shelf (estante inteligente) baseada em UHF RFID, implementando os standards tecnológicos de cadeiras de abastecimento…"/>
          <p:cNvSpPr txBox="1">
            <a:spLocks noGrp="1"/>
          </p:cNvSpPr>
          <p:nvPr>
            <p:ph type="body" sz="half" idx="1"/>
          </p:nvPr>
        </p:nvSpPr>
        <p:spPr>
          <a:prstGeom prst="rect">
            <a:avLst/>
          </a:prstGeom>
        </p:spPr>
        <p:txBody>
          <a:bodyPr/>
          <a:lstStyle/>
          <a:p>
            <a:pPr marL="502708" indent="-502708"/>
            <a:r>
              <a:rPr i="1" dirty="0"/>
              <a:t>Smart Shelf </a:t>
            </a:r>
            <a:r>
              <a:rPr dirty="0"/>
              <a:t>(</a:t>
            </a:r>
            <a:r>
              <a:rPr dirty="0" err="1"/>
              <a:t>estante</a:t>
            </a:r>
            <a:r>
              <a:rPr dirty="0"/>
              <a:t> </a:t>
            </a:r>
            <a:r>
              <a:rPr dirty="0" err="1"/>
              <a:t>inteligente</a:t>
            </a:r>
            <a:r>
              <a:rPr dirty="0"/>
              <a:t>) </a:t>
            </a:r>
            <a:r>
              <a:rPr dirty="0" err="1"/>
              <a:t>baseada</a:t>
            </a:r>
            <a:r>
              <a:rPr dirty="0"/>
              <a:t> </a:t>
            </a:r>
            <a:r>
              <a:rPr dirty="0" err="1"/>
              <a:t>em</a:t>
            </a:r>
            <a:r>
              <a:rPr dirty="0"/>
              <a:t> UHF RFID, </a:t>
            </a:r>
            <a:r>
              <a:rPr dirty="0" err="1"/>
              <a:t>implementando</a:t>
            </a:r>
            <a:r>
              <a:rPr dirty="0"/>
              <a:t> </a:t>
            </a:r>
            <a:r>
              <a:rPr dirty="0" err="1"/>
              <a:t>os</a:t>
            </a:r>
            <a:r>
              <a:rPr dirty="0"/>
              <a:t> </a:t>
            </a:r>
            <a:r>
              <a:rPr i="1" dirty="0"/>
              <a:t>standards</a:t>
            </a:r>
            <a:r>
              <a:rPr dirty="0"/>
              <a:t> </a:t>
            </a:r>
            <a:r>
              <a:rPr dirty="0" err="1"/>
              <a:t>tecnológicos</a:t>
            </a:r>
            <a:r>
              <a:rPr dirty="0"/>
              <a:t> de </a:t>
            </a:r>
            <a:r>
              <a:rPr dirty="0" err="1"/>
              <a:t>cadeias</a:t>
            </a:r>
            <a:r>
              <a:rPr dirty="0"/>
              <a:t> de </a:t>
            </a:r>
            <a:r>
              <a:rPr dirty="0" err="1"/>
              <a:t>abastecimento</a:t>
            </a:r>
            <a:endParaRPr dirty="0"/>
          </a:p>
          <a:p>
            <a:pPr marL="502708" indent="-502708"/>
            <a:r>
              <a:rPr dirty="0"/>
              <a:t>O </a:t>
            </a:r>
            <a:r>
              <a:rPr dirty="0" err="1"/>
              <a:t>caso</a:t>
            </a:r>
            <a:r>
              <a:rPr dirty="0"/>
              <a:t> </a:t>
            </a:r>
            <a:r>
              <a:rPr dirty="0" err="1"/>
              <a:t>prático</a:t>
            </a:r>
            <a:r>
              <a:rPr dirty="0"/>
              <a:t> </a:t>
            </a:r>
            <a:r>
              <a:rPr dirty="0" err="1"/>
              <a:t>desta</a:t>
            </a:r>
            <a:r>
              <a:rPr dirty="0"/>
              <a:t> </a:t>
            </a:r>
            <a:r>
              <a:rPr dirty="0" err="1"/>
              <a:t>dissertação</a:t>
            </a:r>
            <a:r>
              <a:rPr dirty="0"/>
              <a:t> </a:t>
            </a:r>
            <a:r>
              <a:rPr dirty="0" err="1"/>
              <a:t>foca</a:t>
            </a:r>
            <a:r>
              <a:rPr dirty="0"/>
              <a:t>-se </a:t>
            </a:r>
            <a:r>
              <a:rPr dirty="0" err="1"/>
              <a:t>na</a:t>
            </a:r>
            <a:r>
              <a:rPr dirty="0"/>
              <a:t> </a:t>
            </a:r>
            <a:r>
              <a:rPr dirty="0" err="1"/>
              <a:t>gestão</a:t>
            </a:r>
            <a:r>
              <a:rPr dirty="0"/>
              <a:t> de </a:t>
            </a:r>
            <a:r>
              <a:rPr i="1" dirty="0"/>
              <a:t>stocks</a:t>
            </a:r>
            <a:r>
              <a:rPr dirty="0"/>
              <a:t> </a:t>
            </a:r>
            <a:r>
              <a:rPr dirty="0" err="1"/>
              <a:t>em</a:t>
            </a:r>
            <a:r>
              <a:rPr dirty="0"/>
              <a:t> Boutiques da Nespresso </a:t>
            </a:r>
            <a:r>
              <a:rPr dirty="0" err="1"/>
              <a:t>em</a:t>
            </a:r>
            <a:r>
              <a:rPr dirty="0"/>
              <a:t> </a:t>
            </a:r>
            <a:r>
              <a:rPr dirty="0" err="1"/>
              <a:t>centros</a:t>
            </a:r>
            <a:r>
              <a:rPr dirty="0"/>
              <a:t> </a:t>
            </a:r>
            <a:r>
              <a:rPr dirty="0" err="1"/>
              <a:t>comerciais</a:t>
            </a:r>
            <a:endParaRPr dirty="0"/>
          </a:p>
        </p:txBody>
      </p:sp>
      <p:pic>
        <p:nvPicPr>
          <p:cNvPr id="137" name="743D9ADD-A894-4EB8-9E5E-90D24C75DE0E_1_105_c.jpeg" descr="743D9ADD-A894-4EB8-9E5E-90D24C75DE0E_1_105_c.jpeg"/>
          <p:cNvPicPr>
            <a:picLocks noChangeAspect="1"/>
          </p:cNvPicPr>
          <p:nvPr/>
        </p:nvPicPr>
        <p:blipFill>
          <a:blip r:embed="rId3"/>
          <a:srcRect t="25093" r="5516" b="10123"/>
          <a:stretch>
            <a:fillRect/>
          </a:stretch>
        </p:blipFill>
        <p:spPr>
          <a:xfrm>
            <a:off x="13044896" y="3174516"/>
            <a:ext cx="10168974" cy="9296559"/>
          </a:xfrm>
          <a:prstGeom prst="rect">
            <a:avLst/>
          </a:prstGeom>
          <a:ln w="12700">
            <a:miter lim="400000"/>
          </a:ln>
        </p:spPr>
      </p:pic>
      <p:sp>
        <p:nvSpPr>
          <p:cNvPr id="138" name="Slide Number"/>
          <p:cNvSpPr txBox="1">
            <a:spLocks noGrp="1"/>
          </p:cNvSpPr>
          <p:nvPr>
            <p:ph type="sldNum" sz="quarter" idx="4294967295"/>
          </p:nvPr>
        </p:nvSpPr>
        <p:spPr>
          <a:xfrm>
            <a:off x="12043765" y="13081000"/>
            <a:ext cx="283770" cy="46105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Teste 2: RF Survey"/>
          <p:cNvSpPr txBox="1">
            <a:spLocks noGrp="1"/>
          </p:cNvSpPr>
          <p:nvPr>
            <p:ph type="title"/>
          </p:nvPr>
        </p:nvSpPr>
        <p:spPr>
          <a:prstGeom prst="rect">
            <a:avLst/>
          </a:prstGeom>
        </p:spPr>
        <p:txBody>
          <a:bodyPr/>
          <a:lstStyle>
            <a:lvl1pPr>
              <a:defRPr sz="9600"/>
            </a:lvl1pPr>
          </a:lstStyle>
          <a:p>
            <a:r>
              <a:t>Teste 2: RF Survey</a:t>
            </a:r>
          </a:p>
        </p:txBody>
      </p:sp>
      <p:sp>
        <p:nvSpPr>
          <p:cNvPr id="396" name="O teste 1 não teve em conta zonas de obstrução…"/>
          <p:cNvSpPr txBox="1">
            <a:spLocks noGrp="1"/>
          </p:cNvSpPr>
          <p:nvPr>
            <p:ph type="body" sz="half" idx="1"/>
          </p:nvPr>
        </p:nvSpPr>
        <p:spPr>
          <a:prstGeom prst="rect">
            <a:avLst/>
          </a:prstGeom>
        </p:spPr>
        <p:txBody>
          <a:bodyPr/>
          <a:lstStyle/>
          <a:p>
            <a:r>
              <a:t>O teste 1 não teve em conta zonas de obstrução</a:t>
            </a:r>
          </a:p>
          <a:p>
            <a:r>
              <a:t>Uma avaliação mais precisa foi feita com 140 quadrantes por prateleira, com medições entre e em cada prateleira</a:t>
            </a:r>
          </a:p>
          <a:p>
            <a:r>
              <a:t>As obstruções parecem estar relacionadas com os suportes de metal no meio das prateleiras</a:t>
            </a:r>
          </a:p>
        </p:txBody>
      </p:sp>
      <p:pic>
        <p:nvPicPr>
          <p:cNvPr id="397" name="rfsurvey-eps-converted-to.pdf" descr="rfsurvey-eps-converted-to.pdf"/>
          <p:cNvPicPr>
            <a:picLocks noChangeAspect="1"/>
          </p:cNvPicPr>
          <p:nvPr/>
        </p:nvPicPr>
        <p:blipFill>
          <a:blip r:embed="rId3"/>
          <a:srcRect l="2919" t="2862" r="4959" b="2862"/>
          <a:stretch>
            <a:fillRect/>
          </a:stretch>
        </p:blipFill>
        <p:spPr>
          <a:xfrm>
            <a:off x="12319198" y="3233340"/>
            <a:ext cx="11150381" cy="9128909"/>
          </a:xfrm>
          <a:prstGeom prst="rect">
            <a:avLst/>
          </a:prstGeom>
          <a:ln w="12700">
            <a:miter lim="400000"/>
          </a:ln>
        </p:spPr>
      </p:pic>
      <p:sp>
        <p:nvSpPr>
          <p:cNvPr id="398" name="Shelf RF survey showing the RSSI values within the 20 × 7 grid"/>
          <p:cNvSpPr txBox="1"/>
          <p:nvPr/>
        </p:nvSpPr>
        <p:spPr>
          <a:xfrm>
            <a:off x="14657232" y="12473208"/>
            <a:ext cx="6474136" cy="829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b="0"/>
            </a:lvl1pPr>
          </a:lstStyle>
          <a:p>
            <a:r>
              <a:t>Shelf RF survey showing the RSSI values within the 20 × 7 grid</a:t>
            </a:r>
          </a:p>
        </p:txBody>
      </p:sp>
      <p:sp>
        <p:nvSpPr>
          <p:cNvPr id="399"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Teste 3: Singulation Stress"/>
          <p:cNvSpPr txBox="1">
            <a:spLocks noGrp="1"/>
          </p:cNvSpPr>
          <p:nvPr>
            <p:ph type="title"/>
          </p:nvPr>
        </p:nvSpPr>
        <p:spPr>
          <a:prstGeom prst="rect">
            <a:avLst/>
          </a:prstGeom>
        </p:spPr>
        <p:txBody>
          <a:bodyPr/>
          <a:lstStyle>
            <a:lvl1pPr>
              <a:defRPr sz="9600"/>
            </a:lvl1pPr>
          </a:lstStyle>
          <a:p>
            <a:r>
              <a:t>Teste 3: Singulation Stress</a:t>
            </a:r>
          </a:p>
        </p:txBody>
      </p:sp>
      <p:sp>
        <p:nvSpPr>
          <p:cNvPr id="404" name="Avaliação da performance de leitura de uma população de tags em zonas de obstrução…"/>
          <p:cNvSpPr txBox="1">
            <a:spLocks noGrp="1"/>
          </p:cNvSpPr>
          <p:nvPr>
            <p:ph type="body" sz="half" idx="1"/>
          </p:nvPr>
        </p:nvSpPr>
        <p:spPr>
          <a:xfrm>
            <a:off x="1689100" y="3149600"/>
            <a:ext cx="10848602" cy="9296400"/>
          </a:xfrm>
          <a:prstGeom prst="rect">
            <a:avLst/>
          </a:prstGeom>
        </p:spPr>
        <p:txBody>
          <a:bodyPr/>
          <a:lstStyle/>
          <a:p>
            <a:r>
              <a:rPr dirty="0" err="1"/>
              <a:t>Avaliação</a:t>
            </a:r>
            <a:r>
              <a:rPr dirty="0"/>
              <a:t> d</a:t>
            </a:r>
            <a:r>
              <a:rPr lang="pt-PT" dirty="0"/>
              <a:t>o desempenho</a:t>
            </a:r>
            <a:r>
              <a:rPr dirty="0"/>
              <a:t> de </a:t>
            </a:r>
            <a:r>
              <a:rPr dirty="0" err="1"/>
              <a:t>leitura</a:t>
            </a:r>
            <a:r>
              <a:rPr dirty="0"/>
              <a:t> de </a:t>
            </a:r>
            <a:r>
              <a:rPr dirty="0" err="1"/>
              <a:t>uma</a:t>
            </a:r>
            <a:r>
              <a:rPr dirty="0"/>
              <a:t> </a:t>
            </a:r>
            <a:r>
              <a:rPr dirty="0" err="1"/>
              <a:t>população</a:t>
            </a:r>
            <a:r>
              <a:rPr dirty="0"/>
              <a:t> de tags </a:t>
            </a:r>
            <a:r>
              <a:rPr dirty="0" err="1"/>
              <a:t>em</a:t>
            </a:r>
            <a:r>
              <a:rPr dirty="0"/>
              <a:t> zonas de </a:t>
            </a:r>
            <a:r>
              <a:rPr dirty="0" err="1"/>
              <a:t>obstrução</a:t>
            </a:r>
            <a:endParaRPr dirty="0"/>
          </a:p>
          <a:p>
            <a:r>
              <a:rPr dirty="0"/>
              <a:t>São </a:t>
            </a:r>
            <a:r>
              <a:rPr dirty="0" err="1"/>
              <a:t>observados</a:t>
            </a:r>
            <a:r>
              <a:rPr dirty="0"/>
              <a:t> </a:t>
            </a:r>
            <a:r>
              <a:rPr dirty="0" err="1"/>
              <a:t>efeitos</a:t>
            </a:r>
            <a:r>
              <a:rPr dirty="0"/>
              <a:t> de </a:t>
            </a:r>
            <a:r>
              <a:rPr dirty="0" err="1"/>
              <a:t>distorção</a:t>
            </a:r>
            <a:r>
              <a:rPr dirty="0"/>
              <a:t> </a:t>
            </a:r>
            <a:r>
              <a:rPr dirty="0" err="1"/>
              <a:t>não</a:t>
            </a:r>
            <a:r>
              <a:rPr dirty="0"/>
              <a:t> linear. </a:t>
            </a:r>
            <a:r>
              <a:rPr dirty="0" err="1"/>
              <a:t>Causas</a:t>
            </a:r>
            <a:r>
              <a:rPr dirty="0"/>
              <a:t> </a:t>
            </a:r>
            <a:r>
              <a:rPr dirty="0" err="1"/>
              <a:t>possíveis</a:t>
            </a:r>
            <a:r>
              <a:rPr dirty="0"/>
              <a:t>:</a:t>
            </a:r>
          </a:p>
          <a:p>
            <a:pPr lvl="1"/>
            <a:r>
              <a:rPr dirty="0"/>
              <a:t>Re-</a:t>
            </a:r>
            <a:r>
              <a:rPr dirty="0" err="1"/>
              <a:t>radiação</a:t>
            </a:r>
            <a:r>
              <a:rPr dirty="0"/>
              <a:t> </a:t>
            </a:r>
            <a:r>
              <a:rPr dirty="0" err="1"/>
              <a:t>devido</a:t>
            </a:r>
            <a:r>
              <a:rPr dirty="0"/>
              <a:t> à </a:t>
            </a:r>
            <a:r>
              <a:rPr dirty="0" err="1"/>
              <a:t>presença</a:t>
            </a:r>
            <a:r>
              <a:rPr dirty="0"/>
              <a:t> de </a:t>
            </a:r>
            <a:r>
              <a:rPr dirty="0" err="1"/>
              <a:t>metais</a:t>
            </a:r>
            <a:r>
              <a:rPr dirty="0"/>
              <a:t> </a:t>
            </a:r>
            <a:r>
              <a:rPr dirty="0" err="1"/>
              <a:t>na</a:t>
            </a:r>
            <a:r>
              <a:rPr dirty="0"/>
              <a:t> zona de Fresnel da </a:t>
            </a:r>
            <a:r>
              <a:rPr dirty="0" err="1"/>
              <a:t>antena</a:t>
            </a:r>
            <a:endParaRPr dirty="0"/>
          </a:p>
          <a:p>
            <a:pPr lvl="1"/>
            <a:r>
              <a:rPr dirty="0" err="1"/>
              <a:t>Obstruções</a:t>
            </a:r>
            <a:r>
              <a:rPr dirty="0"/>
              <a:t> </a:t>
            </a:r>
            <a:r>
              <a:rPr dirty="0" err="1"/>
              <a:t>devido</a:t>
            </a:r>
            <a:r>
              <a:rPr dirty="0"/>
              <a:t> a </a:t>
            </a:r>
            <a:r>
              <a:rPr dirty="0" err="1"/>
              <a:t>materiais</a:t>
            </a:r>
            <a:r>
              <a:rPr dirty="0"/>
              <a:t> </a:t>
            </a:r>
            <a:r>
              <a:rPr dirty="0" err="1"/>
              <a:t>opacos</a:t>
            </a:r>
            <a:r>
              <a:rPr dirty="0"/>
              <a:t> e </a:t>
            </a:r>
            <a:r>
              <a:rPr dirty="0" err="1"/>
              <a:t>absorventes</a:t>
            </a:r>
            <a:r>
              <a:rPr dirty="0"/>
              <a:t> a </a:t>
            </a:r>
            <a:r>
              <a:rPr dirty="0" err="1"/>
              <a:t>ondas</a:t>
            </a:r>
            <a:r>
              <a:rPr dirty="0"/>
              <a:t> radio</a:t>
            </a:r>
          </a:p>
          <a:p>
            <a:pPr lvl="1"/>
            <a:r>
              <a:rPr dirty="0" err="1"/>
              <a:t>Interferência</a:t>
            </a:r>
            <a:r>
              <a:rPr dirty="0"/>
              <a:t> entre tags </a:t>
            </a:r>
          </a:p>
        </p:txBody>
      </p:sp>
      <p:pic>
        <p:nvPicPr>
          <p:cNvPr id="405" name="missread-eps-converted-to.pdf" descr="missread-eps-converted-to.pdf"/>
          <p:cNvPicPr>
            <a:picLocks noChangeAspect="1"/>
          </p:cNvPicPr>
          <p:nvPr/>
        </p:nvPicPr>
        <p:blipFill>
          <a:blip r:embed="rId3"/>
          <a:stretch>
            <a:fillRect/>
          </a:stretch>
        </p:blipFill>
        <p:spPr>
          <a:xfrm>
            <a:off x="14206901" y="3149599"/>
            <a:ext cx="7374798" cy="9296401"/>
          </a:xfrm>
          <a:prstGeom prst="rect">
            <a:avLst/>
          </a:prstGeom>
          <a:ln w="12700">
            <a:miter lim="400000"/>
          </a:ln>
        </p:spPr>
      </p:pic>
      <p:sp>
        <p:nvSpPr>
          <p:cNvPr id="406"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31</a:t>
            </a:fld>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ste 4: Validação de operação"/>
          <p:cNvSpPr txBox="1">
            <a:spLocks noGrp="1"/>
          </p:cNvSpPr>
          <p:nvPr>
            <p:ph type="title"/>
          </p:nvPr>
        </p:nvSpPr>
        <p:spPr>
          <a:prstGeom prst="rect">
            <a:avLst/>
          </a:prstGeom>
        </p:spPr>
        <p:txBody>
          <a:bodyPr/>
          <a:lstStyle>
            <a:lvl1pPr>
              <a:defRPr sz="9600"/>
            </a:lvl1pPr>
          </a:lstStyle>
          <a:p>
            <a:r>
              <a:t>Teste 4: Validação de operação</a:t>
            </a:r>
          </a:p>
        </p:txBody>
      </p:sp>
      <p:sp>
        <p:nvSpPr>
          <p:cNvPr id="411" name="Foram feitas múltiplas alterações de inventário. Estas alterações foram bem representadas na aplicação web, validando a operação da plataforma e sistema RFID…"/>
          <p:cNvSpPr txBox="1">
            <a:spLocks noGrp="1"/>
          </p:cNvSpPr>
          <p:nvPr>
            <p:ph type="body" idx="1"/>
          </p:nvPr>
        </p:nvSpPr>
        <p:spPr>
          <a:prstGeom prst="rect">
            <a:avLst/>
          </a:prstGeom>
        </p:spPr>
        <p:txBody>
          <a:bodyPr/>
          <a:lstStyle/>
          <a:p>
            <a:pPr marL="488950" indent="-488950" defTabSz="635634">
              <a:spcBef>
                <a:spcPts val="4500"/>
              </a:spcBef>
              <a:defRPr sz="3696"/>
            </a:pPr>
            <a:r>
              <a:rPr dirty="0" err="1"/>
              <a:t>Foram</a:t>
            </a:r>
            <a:r>
              <a:rPr dirty="0"/>
              <a:t> </a:t>
            </a:r>
            <a:r>
              <a:rPr dirty="0" err="1"/>
              <a:t>feitas</a:t>
            </a:r>
            <a:r>
              <a:rPr dirty="0"/>
              <a:t> </a:t>
            </a:r>
            <a:r>
              <a:rPr dirty="0" err="1"/>
              <a:t>múltiplas</a:t>
            </a:r>
            <a:r>
              <a:rPr dirty="0"/>
              <a:t> </a:t>
            </a:r>
            <a:r>
              <a:rPr dirty="0" err="1"/>
              <a:t>alterações</a:t>
            </a:r>
            <a:r>
              <a:rPr dirty="0"/>
              <a:t> de </a:t>
            </a:r>
            <a:r>
              <a:rPr dirty="0" err="1"/>
              <a:t>inventário</a:t>
            </a:r>
            <a:r>
              <a:rPr dirty="0"/>
              <a:t>. </a:t>
            </a:r>
            <a:r>
              <a:rPr dirty="0" err="1"/>
              <a:t>Estas</a:t>
            </a:r>
            <a:r>
              <a:rPr dirty="0"/>
              <a:t> </a:t>
            </a:r>
            <a:r>
              <a:rPr dirty="0" err="1"/>
              <a:t>alterações</a:t>
            </a:r>
            <a:r>
              <a:rPr dirty="0"/>
              <a:t> </a:t>
            </a:r>
            <a:r>
              <a:rPr dirty="0" err="1"/>
              <a:t>foram</a:t>
            </a:r>
            <a:r>
              <a:rPr dirty="0"/>
              <a:t> </a:t>
            </a:r>
            <a:r>
              <a:rPr dirty="0" err="1"/>
              <a:t>bem</a:t>
            </a:r>
            <a:r>
              <a:rPr dirty="0"/>
              <a:t> </a:t>
            </a:r>
            <a:r>
              <a:rPr dirty="0" err="1"/>
              <a:t>representadas</a:t>
            </a:r>
            <a:r>
              <a:rPr dirty="0"/>
              <a:t> </a:t>
            </a:r>
            <a:r>
              <a:rPr dirty="0" err="1"/>
              <a:t>na</a:t>
            </a:r>
            <a:r>
              <a:rPr dirty="0"/>
              <a:t> </a:t>
            </a:r>
            <a:r>
              <a:rPr dirty="0" err="1"/>
              <a:t>aplicação</a:t>
            </a:r>
            <a:r>
              <a:rPr dirty="0"/>
              <a:t> web, </a:t>
            </a:r>
            <a:r>
              <a:rPr dirty="0" err="1"/>
              <a:t>validando</a:t>
            </a:r>
            <a:r>
              <a:rPr dirty="0"/>
              <a:t> a </a:t>
            </a:r>
            <a:r>
              <a:rPr dirty="0" err="1"/>
              <a:t>operação</a:t>
            </a:r>
            <a:r>
              <a:rPr dirty="0"/>
              <a:t> da </a:t>
            </a:r>
            <a:r>
              <a:rPr dirty="0" err="1"/>
              <a:t>plataforma</a:t>
            </a:r>
            <a:r>
              <a:rPr dirty="0"/>
              <a:t> e </a:t>
            </a:r>
            <a:r>
              <a:rPr dirty="0" err="1"/>
              <a:t>sistema</a:t>
            </a:r>
            <a:r>
              <a:rPr dirty="0"/>
              <a:t> RFID</a:t>
            </a:r>
          </a:p>
          <a:p>
            <a:pPr marL="488950" indent="-488950" defTabSz="635634">
              <a:spcBef>
                <a:spcPts val="4500"/>
              </a:spcBef>
              <a:defRPr sz="3696" b="1">
                <a:solidFill>
                  <a:schemeClr val="accent5">
                    <a:hueOff val="-82419"/>
                    <a:satOff val="-9513"/>
                    <a:lumOff val="-16343"/>
                  </a:schemeClr>
                </a:solidFill>
              </a:defRPr>
            </a:pPr>
            <a:r>
              <a:rPr dirty="0" err="1"/>
              <a:t>Problemas</a:t>
            </a:r>
            <a:r>
              <a:rPr dirty="0"/>
              <a:t>:</a:t>
            </a:r>
          </a:p>
          <a:p>
            <a:pPr marL="977900" lvl="1" indent="-488950" defTabSz="635634">
              <a:spcBef>
                <a:spcPts val="4500"/>
              </a:spcBef>
              <a:defRPr sz="3696"/>
            </a:pPr>
            <a:r>
              <a:rPr dirty="0" err="1"/>
              <a:t>Falha</a:t>
            </a:r>
            <a:r>
              <a:rPr dirty="0"/>
              <a:t> </a:t>
            </a:r>
            <a:r>
              <a:rPr dirty="0" err="1"/>
              <a:t>na</a:t>
            </a:r>
            <a:r>
              <a:rPr dirty="0"/>
              <a:t> </a:t>
            </a:r>
            <a:r>
              <a:rPr dirty="0" err="1"/>
              <a:t>leitura</a:t>
            </a:r>
            <a:r>
              <a:rPr dirty="0"/>
              <a:t> </a:t>
            </a:r>
            <a:r>
              <a:rPr dirty="0" err="1"/>
              <a:t>momentânea</a:t>
            </a:r>
            <a:r>
              <a:rPr dirty="0"/>
              <a:t> de tags, causa</a:t>
            </a:r>
            <a:r>
              <a:rPr lang="pt-PT" dirty="0" err="1"/>
              <a:t>ndo</a:t>
            </a:r>
            <a:r>
              <a:rPr dirty="0"/>
              <a:t> um </a:t>
            </a:r>
            <a:r>
              <a:rPr dirty="0" err="1"/>
              <a:t>falso</a:t>
            </a:r>
            <a:r>
              <a:rPr dirty="0"/>
              <a:t> </a:t>
            </a:r>
            <a:r>
              <a:rPr dirty="0" err="1"/>
              <a:t>movimento</a:t>
            </a:r>
            <a:r>
              <a:rPr dirty="0"/>
              <a:t> de </a:t>
            </a:r>
            <a:r>
              <a:rPr dirty="0" err="1"/>
              <a:t>inventário</a:t>
            </a:r>
            <a:endParaRPr dirty="0"/>
          </a:p>
          <a:p>
            <a:pPr marL="977900" lvl="1" indent="-488950" defTabSz="635634">
              <a:spcBef>
                <a:spcPts val="4500"/>
              </a:spcBef>
              <a:defRPr sz="3696"/>
            </a:pPr>
            <a:r>
              <a:rPr i="1" dirty="0" err="1"/>
              <a:t>Fosstrak</a:t>
            </a:r>
            <a:r>
              <a:rPr i="1" dirty="0"/>
              <a:t> F&amp;C Middleware</a:t>
            </a:r>
            <a:r>
              <a:rPr dirty="0"/>
              <a:t>: o </a:t>
            </a:r>
            <a:r>
              <a:rPr dirty="0" err="1"/>
              <a:t>cliente</a:t>
            </a:r>
            <a:r>
              <a:rPr dirty="0"/>
              <a:t> web </a:t>
            </a:r>
            <a:r>
              <a:rPr dirty="0" err="1"/>
              <a:t>não</a:t>
            </a:r>
            <a:r>
              <a:rPr dirty="0"/>
              <a:t> </a:t>
            </a:r>
            <a:r>
              <a:rPr dirty="0" err="1"/>
              <a:t>funciona</a:t>
            </a:r>
            <a:r>
              <a:rPr dirty="0"/>
              <a:t>; bugs </a:t>
            </a:r>
            <a:r>
              <a:rPr dirty="0" err="1"/>
              <a:t>ao</a:t>
            </a:r>
            <a:r>
              <a:rPr dirty="0"/>
              <a:t> </a:t>
            </a:r>
            <a:r>
              <a:rPr dirty="0" err="1"/>
              <a:t>registar</a:t>
            </a:r>
            <a:r>
              <a:rPr dirty="0"/>
              <a:t> </a:t>
            </a:r>
            <a:r>
              <a:rPr dirty="0" err="1"/>
              <a:t>LRSpecs</a:t>
            </a:r>
            <a:r>
              <a:rPr dirty="0"/>
              <a:t> e </a:t>
            </a:r>
            <a:r>
              <a:rPr dirty="0" err="1"/>
              <a:t>ECSpecs</a:t>
            </a:r>
            <a:r>
              <a:rPr dirty="0"/>
              <a:t>.</a:t>
            </a:r>
          </a:p>
          <a:p>
            <a:pPr marL="977900" lvl="1" indent="-488950" defTabSz="635634">
              <a:spcBef>
                <a:spcPts val="4500"/>
              </a:spcBef>
              <a:defRPr sz="3696"/>
            </a:pPr>
            <a:r>
              <a:rPr i="1" dirty="0" err="1"/>
              <a:t>Fosstrak</a:t>
            </a:r>
            <a:r>
              <a:rPr i="1" dirty="0"/>
              <a:t> Capture Application</a:t>
            </a:r>
            <a:r>
              <a:rPr dirty="0"/>
              <a:t>: </a:t>
            </a:r>
            <a:r>
              <a:rPr dirty="0" err="1"/>
              <a:t>problemas</a:t>
            </a:r>
            <a:r>
              <a:rPr dirty="0"/>
              <a:t> </a:t>
            </a:r>
            <a:r>
              <a:rPr dirty="0" err="1"/>
              <a:t>na</a:t>
            </a:r>
            <a:r>
              <a:rPr dirty="0"/>
              <a:t> </a:t>
            </a:r>
            <a:r>
              <a:rPr dirty="0" err="1"/>
              <a:t>conexão</a:t>
            </a:r>
            <a:r>
              <a:rPr dirty="0"/>
              <a:t> com o F&amp;C Middleware que </a:t>
            </a:r>
            <a:r>
              <a:rPr dirty="0" err="1"/>
              <a:t>obriga</a:t>
            </a:r>
            <a:r>
              <a:rPr lang="pt-PT" dirty="0"/>
              <a:t>m</a:t>
            </a:r>
            <a:r>
              <a:rPr dirty="0"/>
              <a:t> </a:t>
            </a:r>
            <a:r>
              <a:rPr dirty="0" err="1"/>
              <a:t>ao</a:t>
            </a:r>
            <a:r>
              <a:rPr dirty="0"/>
              <a:t> </a:t>
            </a:r>
            <a:r>
              <a:rPr dirty="0" err="1"/>
              <a:t>reiniciar</a:t>
            </a:r>
            <a:r>
              <a:rPr dirty="0"/>
              <a:t> da </a:t>
            </a:r>
            <a:r>
              <a:rPr dirty="0" err="1"/>
              <a:t>plataforma</a:t>
            </a:r>
            <a:r>
              <a:rPr dirty="0"/>
              <a:t>;</a:t>
            </a:r>
          </a:p>
          <a:p>
            <a:pPr marL="977900" lvl="1" indent="-488950" defTabSz="635634">
              <a:spcBef>
                <a:spcPts val="4500"/>
              </a:spcBef>
              <a:defRPr sz="3696"/>
            </a:pPr>
            <a:r>
              <a:rPr i="1" dirty="0" err="1"/>
              <a:t>Fosstrak</a:t>
            </a:r>
            <a:r>
              <a:rPr i="1" dirty="0"/>
              <a:t> EPCIS Repository</a:t>
            </a:r>
            <a:r>
              <a:rPr dirty="0"/>
              <a:t>: </a:t>
            </a:r>
            <a:r>
              <a:rPr dirty="0" err="1"/>
              <a:t>eventos</a:t>
            </a:r>
            <a:r>
              <a:rPr dirty="0"/>
              <a:t> de </a:t>
            </a:r>
            <a:r>
              <a:rPr dirty="0" err="1"/>
              <a:t>subscrições</a:t>
            </a:r>
            <a:r>
              <a:rPr dirty="0"/>
              <a:t> </a:t>
            </a:r>
            <a:r>
              <a:rPr dirty="0" err="1"/>
              <a:t>não</a:t>
            </a:r>
            <a:r>
              <a:rPr dirty="0"/>
              <a:t> </a:t>
            </a:r>
            <a:r>
              <a:rPr dirty="0" err="1"/>
              <a:t>são</a:t>
            </a:r>
            <a:r>
              <a:rPr dirty="0"/>
              <a:t> </a:t>
            </a:r>
            <a:r>
              <a:rPr dirty="0" err="1"/>
              <a:t>entregues</a:t>
            </a:r>
            <a:r>
              <a:rPr dirty="0"/>
              <a:t> </a:t>
            </a:r>
            <a:r>
              <a:rPr lang="pt-PT" dirty="0"/>
              <a:t>ou,</a:t>
            </a:r>
            <a:r>
              <a:rPr dirty="0"/>
              <a:t> por </a:t>
            </a:r>
            <a:r>
              <a:rPr dirty="0" err="1"/>
              <a:t>vezes</a:t>
            </a:r>
            <a:r>
              <a:rPr lang="pt-PT" dirty="0"/>
              <a:t>,</a:t>
            </a:r>
            <a:r>
              <a:rPr dirty="0"/>
              <a:t> </a:t>
            </a:r>
            <a:r>
              <a:rPr lang="pt-PT" dirty="0"/>
              <a:t>são </a:t>
            </a:r>
            <a:r>
              <a:rPr dirty="0" err="1"/>
              <a:t>entregues</a:t>
            </a:r>
            <a:r>
              <a:rPr dirty="0"/>
              <a:t> fora do tempo </a:t>
            </a:r>
            <a:r>
              <a:rPr dirty="0" err="1"/>
              <a:t>devido</a:t>
            </a:r>
            <a:r>
              <a:rPr dirty="0"/>
              <a:t>; </a:t>
            </a:r>
            <a:r>
              <a:rPr lang="pt-PT" dirty="0"/>
              <a:t>a</a:t>
            </a:r>
            <a:r>
              <a:rPr dirty="0"/>
              <a:t> </a:t>
            </a:r>
            <a:r>
              <a:rPr dirty="0" err="1"/>
              <a:t>interação</a:t>
            </a:r>
            <a:r>
              <a:rPr dirty="0"/>
              <a:t> com a base de dados </a:t>
            </a:r>
            <a:r>
              <a:rPr dirty="0" err="1"/>
              <a:t>tem</a:t>
            </a:r>
            <a:r>
              <a:rPr dirty="0"/>
              <a:t> </a:t>
            </a:r>
            <a:r>
              <a:rPr dirty="0" err="1"/>
              <a:t>problemas</a:t>
            </a:r>
            <a:r>
              <a:rPr dirty="0"/>
              <a:t> com </a:t>
            </a:r>
            <a:r>
              <a:rPr dirty="0" err="1"/>
              <a:t>versões</a:t>
            </a:r>
            <a:r>
              <a:rPr dirty="0"/>
              <a:t> da </a:t>
            </a:r>
            <a:r>
              <a:rPr dirty="0" err="1"/>
              <a:t>imagem</a:t>
            </a:r>
            <a:r>
              <a:rPr dirty="0"/>
              <a:t> MySQL</a:t>
            </a:r>
          </a:p>
        </p:txBody>
      </p:sp>
      <p:sp>
        <p:nvSpPr>
          <p:cNvPr id="412"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32</a:t>
            </a:fld>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Rectangle"/>
          <p:cNvSpPr/>
          <p:nvPr/>
        </p:nvSpPr>
        <p:spPr>
          <a:xfrm>
            <a:off x="1169713" y="4614917"/>
            <a:ext cx="14616236" cy="7589733"/>
          </a:xfrm>
          <a:prstGeom prst="rect">
            <a:avLst/>
          </a:prstGeom>
          <a:solidFill>
            <a:srgbClr val="00A1FF"/>
          </a:solidFill>
          <a:ln w="12700">
            <a:miter lim="400000"/>
          </a:ln>
        </p:spPr>
        <p:txBody>
          <a:bodyPr lIns="50800" tIns="50800" rIns="50800" bIns="50800" anchor="ctr"/>
          <a:lstStyle/>
          <a:p>
            <a:pPr>
              <a:defRPr sz="3200" b="0">
                <a:latin typeface="+mn-lt"/>
                <a:ea typeface="+mn-ea"/>
                <a:cs typeface="+mn-cs"/>
                <a:sym typeface="Helvetica Neue Medium"/>
              </a:defRPr>
            </a:pPr>
            <a:endParaRPr/>
          </a:p>
        </p:txBody>
      </p:sp>
      <p:sp>
        <p:nvSpPr>
          <p:cNvPr id="417" name="Cloud"/>
          <p:cNvSpPr/>
          <p:nvPr/>
        </p:nvSpPr>
        <p:spPr>
          <a:xfrm>
            <a:off x="19850664" y="6994212"/>
            <a:ext cx="3601958" cy="2170743"/>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EAE00"/>
          </a:solidFill>
          <a:ln w="12700">
            <a:miter lim="400000"/>
          </a:ln>
        </p:spPr>
        <p:txBody>
          <a:bodyPr lIns="50800" tIns="50800" rIns="50800" bIns="50800" anchor="ctr"/>
          <a:lstStyle/>
          <a:p>
            <a:pPr>
              <a:defRPr sz="3200" b="0">
                <a:latin typeface="+mn-lt"/>
                <a:ea typeface="+mn-ea"/>
                <a:cs typeface="+mn-cs"/>
                <a:sym typeface="Helvetica Neue Medium"/>
              </a:defRPr>
            </a:pPr>
            <a:endParaRPr/>
          </a:p>
        </p:txBody>
      </p:sp>
      <p:sp>
        <p:nvSpPr>
          <p:cNvPr id="418" name="Line"/>
          <p:cNvSpPr/>
          <p:nvPr/>
        </p:nvSpPr>
        <p:spPr>
          <a:xfrm>
            <a:off x="16007384" y="8402888"/>
            <a:ext cx="3621846" cy="1"/>
          </a:xfrm>
          <a:prstGeom prst="line">
            <a:avLst/>
          </a:prstGeom>
          <a:ln w="76200">
            <a:solidFill>
              <a:srgbClr val="000000"/>
            </a:solidFill>
            <a:miter lim="400000"/>
            <a:headEnd type="triangle"/>
            <a:tailEnd type="triangle"/>
          </a:ln>
        </p:spPr>
        <p:txBody>
          <a:bodyPr lIns="50800" tIns="50800" rIns="50800" bIns="50800" anchor="ctr"/>
          <a:lstStyle/>
          <a:p>
            <a:pPr defTabSz="2438338">
              <a:defRPr sz="2400" b="0">
                <a:solidFill>
                  <a:srgbClr val="5E5E5E"/>
                </a:solidFill>
              </a:defRPr>
            </a:pPr>
            <a:endParaRPr/>
          </a:p>
        </p:txBody>
      </p:sp>
      <p:sp>
        <p:nvSpPr>
          <p:cNvPr id="419" name="Cloud…"/>
          <p:cNvSpPr txBox="1"/>
          <p:nvPr/>
        </p:nvSpPr>
        <p:spPr>
          <a:xfrm>
            <a:off x="20427966" y="7730562"/>
            <a:ext cx="2447354" cy="1206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2438338">
              <a:defRPr sz="3700" b="0">
                <a:solidFill>
                  <a:srgbClr val="FFFFFF"/>
                </a:solidFill>
              </a:defRPr>
            </a:pPr>
            <a:r>
              <a:t>Cloud</a:t>
            </a:r>
          </a:p>
          <a:p>
            <a:pPr defTabSz="2438338">
              <a:defRPr sz="3700" b="0">
                <a:solidFill>
                  <a:srgbClr val="FFFFFF"/>
                </a:solidFill>
              </a:defRPr>
            </a:pPr>
            <a:r>
              <a:t>Computing</a:t>
            </a:r>
          </a:p>
        </p:txBody>
      </p:sp>
      <p:sp>
        <p:nvSpPr>
          <p:cNvPr id="420" name="gRPC…"/>
          <p:cNvSpPr txBox="1"/>
          <p:nvPr/>
        </p:nvSpPr>
        <p:spPr>
          <a:xfrm>
            <a:off x="17219082" y="8477421"/>
            <a:ext cx="1420153" cy="17648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2438338">
              <a:defRPr sz="3700" b="0"/>
            </a:pPr>
            <a:r>
              <a:t>gRPC</a:t>
            </a:r>
          </a:p>
          <a:p>
            <a:pPr defTabSz="2438338">
              <a:defRPr sz="3700" b="0"/>
            </a:pPr>
            <a:r>
              <a:t>REST</a:t>
            </a:r>
          </a:p>
          <a:p>
            <a:pPr defTabSz="2438338">
              <a:defRPr sz="3700" b="0"/>
            </a:pPr>
            <a:r>
              <a:t>MQTT</a:t>
            </a:r>
          </a:p>
        </p:txBody>
      </p:sp>
      <p:sp>
        <p:nvSpPr>
          <p:cNvPr id="421" name="Gen2 RF…"/>
          <p:cNvSpPr/>
          <p:nvPr/>
        </p:nvSpPr>
        <p:spPr>
          <a:xfrm>
            <a:off x="1548086" y="4993289"/>
            <a:ext cx="2628900" cy="6832988"/>
          </a:xfrm>
          <a:prstGeom prst="rect">
            <a:avLst/>
          </a:prstGeom>
          <a:solidFill>
            <a:srgbClr val="60D93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200" b="0">
                <a:solidFill>
                  <a:srgbClr val="FFFFFF"/>
                </a:solidFill>
                <a:latin typeface="+mn-lt"/>
                <a:ea typeface="+mn-ea"/>
                <a:cs typeface="+mn-cs"/>
                <a:sym typeface="Helvetica Neue Medium"/>
              </a:defRPr>
            </a:pPr>
            <a:r>
              <a:t>Gen2 RF</a:t>
            </a:r>
          </a:p>
          <a:p>
            <a:pPr>
              <a:defRPr sz="3200" b="0">
                <a:solidFill>
                  <a:srgbClr val="FFFFFF"/>
                </a:solidFill>
                <a:latin typeface="+mn-lt"/>
                <a:ea typeface="+mn-ea"/>
                <a:cs typeface="+mn-cs"/>
                <a:sym typeface="Helvetica Neue Medium"/>
              </a:defRPr>
            </a:pPr>
            <a:r>
              <a:t>Front end</a:t>
            </a:r>
          </a:p>
        </p:txBody>
      </p:sp>
      <p:sp>
        <p:nvSpPr>
          <p:cNvPr id="422" name="RISC-V / ARM Cores"/>
          <p:cNvSpPr/>
          <p:nvPr/>
        </p:nvSpPr>
        <p:spPr>
          <a:xfrm>
            <a:off x="4575941" y="7563037"/>
            <a:ext cx="7803781" cy="4263240"/>
          </a:xfrm>
          <a:prstGeom prst="rect">
            <a:avLst/>
          </a:prstGeom>
          <a:solidFill>
            <a:srgbClr val="ED220D"/>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b="0">
                <a:solidFill>
                  <a:srgbClr val="FFFFFF"/>
                </a:solidFill>
                <a:latin typeface="+mn-lt"/>
                <a:ea typeface="+mn-ea"/>
                <a:cs typeface="+mn-cs"/>
                <a:sym typeface="Helvetica Neue Medium"/>
              </a:defRPr>
            </a:lvl1pPr>
          </a:lstStyle>
          <a:p>
            <a:r>
              <a:t>RISC-V / ARM Cores</a:t>
            </a:r>
          </a:p>
        </p:txBody>
      </p:sp>
      <p:sp>
        <p:nvSpPr>
          <p:cNvPr id="423" name="ASICs EPC F&amp;C Engine"/>
          <p:cNvSpPr/>
          <p:nvPr/>
        </p:nvSpPr>
        <p:spPr>
          <a:xfrm>
            <a:off x="4575941" y="4984937"/>
            <a:ext cx="7803781" cy="2170743"/>
          </a:xfrm>
          <a:prstGeom prst="rect">
            <a:avLst/>
          </a:prstGeom>
          <a:solidFill>
            <a:srgbClr val="FF42A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b="0">
                <a:solidFill>
                  <a:srgbClr val="FFFFFF"/>
                </a:solidFill>
                <a:latin typeface="+mn-lt"/>
                <a:ea typeface="+mn-ea"/>
                <a:cs typeface="+mn-cs"/>
                <a:sym typeface="Helvetica Neue Medium"/>
              </a:defRPr>
            </a:lvl1pPr>
          </a:lstStyle>
          <a:p>
            <a:r>
              <a:t>ASICs EPC F&amp;C Engine</a:t>
            </a:r>
          </a:p>
        </p:txBody>
      </p:sp>
      <p:sp>
        <p:nvSpPr>
          <p:cNvPr id="424" name="Ethernet…"/>
          <p:cNvSpPr/>
          <p:nvPr/>
        </p:nvSpPr>
        <p:spPr>
          <a:xfrm>
            <a:off x="12778677" y="7552803"/>
            <a:ext cx="2628900" cy="4283709"/>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200" b="0">
                <a:solidFill>
                  <a:srgbClr val="FFFFFF"/>
                </a:solidFill>
                <a:latin typeface="+mn-lt"/>
                <a:ea typeface="+mn-ea"/>
                <a:cs typeface="+mn-cs"/>
                <a:sym typeface="Helvetica Neue Medium"/>
              </a:defRPr>
            </a:pPr>
            <a:r>
              <a:t>Ethernet</a:t>
            </a:r>
          </a:p>
          <a:p>
            <a:pPr>
              <a:defRPr sz="3200" b="0">
                <a:solidFill>
                  <a:srgbClr val="FFFFFF"/>
                </a:solidFill>
                <a:latin typeface="+mn-lt"/>
                <a:ea typeface="+mn-ea"/>
                <a:cs typeface="+mn-cs"/>
                <a:sym typeface="Helvetica Neue Medium"/>
              </a:defRPr>
            </a:pPr>
            <a:r>
              <a:t>+ POE</a:t>
            </a:r>
          </a:p>
        </p:txBody>
      </p:sp>
      <p:sp>
        <p:nvSpPr>
          <p:cNvPr id="425" name="Memory"/>
          <p:cNvSpPr/>
          <p:nvPr/>
        </p:nvSpPr>
        <p:spPr>
          <a:xfrm>
            <a:off x="12778677" y="4953309"/>
            <a:ext cx="2628900" cy="2233999"/>
          </a:xfrm>
          <a:prstGeom prst="rect">
            <a:avLst/>
          </a:prstGeom>
          <a:solidFill>
            <a:srgbClr val="F272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b="0">
                <a:solidFill>
                  <a:srgbClr val="FFFFFF"/>
                </a:solidFill>
                <a:latin typeface="+mn-lt"/>
                <a:ea typeface="+mn-ea"/>
                <a:cs typeface="+mn-cs"/>
                <a:sym typeface="Helvetica Neue Medium"/>
              </a:defRPr>
            </a:lvl1pPr>
          </a:lstStyle>
          <a:p>
            <a:r>
              <a:t>Memory</a:t>
            </a:r>
          </a:p>
        </p:txBody>
      </p:sp>
      <p:sp>
        <p:nvSpPr>
          <p:cNvPr id="426"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sp>
        <p:nvSpPr>
          <p:cNvPr id="427" name="Utopia de uma solução EPC UHF “Smart” Reader"/>
          <p:cNvSpPr txBox="1"/>
          <p:nvPr/>
        </p:nvSpPr>
        <p:spPr>
          <a:xfrm>
            <a:off x="3720920" y="12426610"/>
            <a:ext cx="9513823" cy="61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300" b="0"/>
            </a:lvl1pPr>
          </a:lstStyle>
          <a:p>
            <a:r>
              <a:rPr dirty="0"/>
              <a:t>Utopia de </a:t>
            </a:r>
            <a:r>
              <a:rPr dirty="0" err="1"/>
              <a:t>uma</a:t>
            </a:r>
            <a:r>
              <a:rPr dirty="0"/>
              <a:t> </a:t>
            </a:r>
            <a:r>
              <a:rPr dirty="0" err="1"/>
              <a:t>solução</a:t>
            </a:r>
            <a:r>
              <a:rPr dirty="0"/>
              <a:t> EPC UHF “</a:t>
            </a:r>
            <a:r>
              <a:rPr i="1" dirty="0"/>
              <a:t>Smart</a:t>
            </a:r>
            <a:r>
              <a:rPr dirty="0"/>
              <a:t>” </a:t>
            </a:r>
            <a:r>
              <a:rPr i="1" dirty="0"/>
              <a:t>Reader</a:t>
            </a:r>
          </a:p>
        </p:txBody>
      </p:sp>
      <p:sp>
        <p:nvSpPr>
          <p:cNvPr id="428" name="Conclusão"/>
          <p:cNvSpPr txBox="1">
            <a:spLocks noGrp="1"/>
          </p:cNvSpPr>
          <p:nvPr>
            <p:ph type="title"/>
          </p:nvPr>
        </p:nvSpPr>
        <p:spPr>
          <a:xfrm>
            <a:off x="5560642" y="355600"/>
            <a:ext cx="13262716" cy="2286000"/>
          </a:xfrm>
          <a:prstGeom prst="rect">
            <a:avLst/>
          </a:prstGeom>
        </p:spPr>
        <p:txBody>
          <a:bodyPr/>
          <a:lstStyle/>
          <a:p>
            <a:r>
              <a:t>Conclusão</a:t>
            </a:r>
          </a:p>
        </p:txBody>
      </p:sp>
      <p:sp>
        <p:nvSpPr>
          <p:cNvPr id="429" name="Rumo da industria: UHF RFID"/>
          <p:cNvSpPr txBox="1"/>
          <p:nvPr/>
        </p:nvSpPr>
        <p:spPr>
          <a:xfrm>
            <a:off x="1689100" y="1732349"/>
            <a:ext cx="21005800" cy="228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7800" b="0">
                <a:latin typeface="+mn-lt"/>
                <a:ea typeface="+mn-ea"/>
                <a:cs typeface="+mn-cs"/>
                <a:sym typeface="Helvetica Neue Medium"/>
              </a:defRPr>
            </a:lvl1pPr>
          </a:lstStyle>
          <a:p>
            <a:r>
              <a:t>Rumo da industria: UHF RFID</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Problemas:…"/>
          <p:cNvSpPr txBox="1">
            <a:spLocks noGrp="1"/>
          </p:cNvSpPr>
          <p:nvPr>
            <p:ph type="body" idx="1"/>
          </p:nvPr>
        </p:nvSpPr>
        <p:spPr>
          <a:xfrm>
            <a:off x="1689100" y="3755290"/>
            <a:ext cx="21005800" cy="8690710"/>
          </a:xfrm>
          <a:prstGeom prst="rect">
            <a:avLst/>
          </a:prstGeom>
        </p:spPr>
        <p:txBody>
          <a:bodyPr/>
          <a:lstStyle/>
          <a:p>
            <a:pPr marL="488950" indent="-488950" defTabSz="635634">
              <a:spcBef>
                <a:spcPts val="4500"/>
              </a:spcBef>
              <a:defRPr sz="3696" b="1">
                <a:solidFill>
                  <a:schemeClr val="accent5">
                    <a:hueOff val="-82419"/>
                    <a:satOff val="-9513"/>
                    <a:lumOff val="-16343"/>
                  </a:schemeClr>
                </a:solidFill>
              </a:defRPr>
            </a:pPr>
            <a:r>
              <a:rPr dirty="0" err="1"/>
              <a:t>Problemas</a:t>
            </a:r>
            <a:r>
              <a:rPr dirty="0"/>
              <a:t>:</a:t>
            </a:r>
          </a:p>
          <a:p>
            <a:pPr marL="977900" lvl="1" indent="-488950" defTabSz="635634">
              <a:spcBef>
                <a:spcPts val="4500"/>
              </a:spcBef>
              <a:defRPr sz="3696"/>
            </a:pPr>
            <a:r>
              <a:rPr dirty="0" err="1"/>
              <a:t>Infraestrutura</a:t>
            </a:r>
            <a:r>
              <a:rPr dirty="0"/>
              <a:t> e </a:t>
            </a:r>
            <a:r>
              <a:rPr i="1" dirty="0"/>
              <a:t>Standards</a:t>
            </a:r>
            <a:r>
              <a:rPr dirty="0"/>
              <a:t> </a:t>
            </a:r>
            <a:r>
              <a:rPr dirty="0" err="1"/>
              <a:t>complexos</a:t>
            </a:r>
            <a:endParaRPr dirty="0"/>
          </a:p>
          <a:p>
            <a:pPr marL="977900" lvl="1" indent="-488950" defTabSz="635634">
              <a:spcBef>
                <a:spcPts val="4500"/>
              </a:spcBef>
              <a:defRPr sz="3696"/>
            </a:pPr>
            <a:r>
              <a:rPr dirty="0" err="1"/>
              <a:t>Tecnologias</a:t>
            </a:r>
            <a:r>
              <a:rPr dirty="0"/>
              <a:t> </a:t>
            </a:r>
            <a:r>
              <a:rPr dirty="0" err="1"/>
              <a:t>desatualizadas</a:t>
            </a:r>
            <a:endParaRPr dirty="0"/>
          </a:p>
          <a:p>
            <a:pPr marL="977900" lvl="1" indent="-488950" defTabSz="635634">
              <a:spcBef>
                <a:spcPts val="4500"/>
              </a:spcBef>
              <a:defRPr sz="3696"/>
            </a:pPr>
            <a:r>
              <a:rPr dirty="0" err="1"/>
              <a:t>Não</a:t>
            </a:r>
            <a:r>
              <a:rPr dirty="0"/>
              <a:t> </a:t>
            </a:r>
            <a:r>
              <a:rPr dirty="0" err="1"/>
              <a:t>há</a:t>
            </a:r>
            <a:r>
              <a:rPr dirty="0"/>
              <a:t> </a:t>
            </a:r>
            <a:r>
              <a:rPr dirty="0" err="1"/>
              <a:t>incentivo</a:t>
            </a:r>
            <a:r>
              <a:rPr dirty="0"/>
              <a:t> à </a:t>
            </a:r>
            <a:r>
              <a:rPr dirty="0" err="1"/>
              <a:t>adoção</a:t>
            </a:r>
            <a:r>
              <a:rPr dirty="0"/>
              <a:t> e é </a:t>
            </a:r>
            <a:r>
              <a:rPr dirty="0" err="1"/>
              <a:t>difícil</a:t>
            </a:r>
            <a:endParaRPr dirty="0"/>
          </a:p>
          <a:p>
            <a:pPr marL="488950" indent="-488950" defTabSz="635634">
              <a:spcBef>
                <a:spcPts val="4500"/>
              </a:spcBef>
              <a:defRPr sz="3696" b="1">
                <a:solidFill>
                  <a:schemeClr val="accent3">
                    <a:hueOff val="362282"/>
                    <a:satOff val="31803"/>
                    <a:lumOff val="-18242"/>
                  </a:schemeClr>
                </a:solidFill>
              </a:defRPr>
            </a:pPr>
            <a:r>
              <a:rPr dirty="0" err="1"/>
              <a:t>Soluções</a:t>
            </a:r>
            <a:r>
              <a:rPr dirty="0"/>
              <a:t>:</a:t>
            </a:r>
          </a:p>
          <a:p>
            <a:pPr marL="977900" lvl="1" indent="-488950" defTabSz="635634">
              <a:spcBef>
                <a:spcPts val="4500"/>
              </a:spcBef>
              <a:defRPr sz="3696"/>
            </a:pPr>
            <a:r>
              <a:rPr dirty="0" err="1"/>
              <a:t>Reformulação</a:t>
            </a:r>
            <a:r>
              <a:rPr dirty="0"/>
              <a:t> das interfaces de </a:t>
            </a:r>
            <a:r>
              <a:rPr dirty="0" err="1"/>
              <a:t>comunicação</a:t>
            </a:r>
            <a:r>
              <a:rPr dirty="0"/>
              <a:t> (</a:t>
            </a:r>
            <a:r>
              <a:rPr dirty="0" err="1"/>
              <a:t>e.g</a:t>
            </a:r>
            <a:r>
              <a:rPr dirty="0"/>
              <a:t> </a:t>
            </a:r>
            <a:r>
              <a:rPr dirty="0" err="1"/>
              <a:t>gRPC</a:t>
            </a:r>
            <a:r>
              <a:rPr dirty="0"/>
              <a:t>, MQTT, REST)</a:t>
            </a:r>
          </a:p>
          <a:p>
            <a:pPr marL="977900" lvl="1" indent="-488950" defTabSz="635634">
              <a:spcBef>
                <a:spcPts val="4500"/>
              </a:spcBef>
              <a:defRPr sz="3696"/>
            </a:pPr>
            <a:r>
              <a:rPr dirty="0" err="1"/>
              <a:t>Providenciar</a:t>
            </a:r>
            <a:r>
              <a:rPr dirty="0"/>
              <a:t> </a:t>
            </a:r>
            <a:r>
              <a:rPr dirty="0" err="1"/>
              <a:t>documentação</a:t>
            </a:r>
            <a:r>
              <a:rPr dirty="0"/>
              <a:t> </a:t>
            </a:r>
            <a:r>
              <a:rPr dirty="0" err="1"/>
              <a:t>introdutória</a:t>
            </a:r>
            <a:r>
              <a:rPr dirty="0"/>
              <a:t> </a:t>
            </a:r>
            <a:r>
              <a:rPr dirty="0" err="1"/>
              <a:t>ao</a:t>
            </a:r>
            <a:r>
              <a:rPr dirty="0"/>
              <a:t> </a:t>
            </a:r>
            <a:r>
              <a:rPr i="1" dirty="0"/>
              <a:t>framework</a:t>
            </a:r>
          </a:p>
          <a:p>
            <a:pPr marL="977900" lvl="1" indent="-488950" defTabSz="635634">
              <a:spcBef>
                <a:spcPts val="4500"/>
              </a:spcBef>
              <a:defRPr sz="3696"/>
            </a:pPr>
            <a:r>
              <a:rPr dirty="0" err="1"/>
              <a:t>Actualização</a:t>
            </a:r>
            <a:r>
              <a:rPr dirty="0"/>
              <a:t> do </a:t>
            </a:r>
            <a:r>
              <a:rPr i="1" dirty="0"/>
              <a:t>software</a:t>
            </a:r>
            <a:r>
              <a:rPr dirty="0"/>
              <a:t> de refer</a:t>
            </a:r>
            <a:r>
              <a:rPr lang="pt-PT" dirty="0"/>
              <a:t>ê</a:t>
            </a:r>
            <a:r>
              <a:rPr dirty="0" err="1"/>
              <a:t>ncia</a:t>
            </a:r>
            <a:r>
              <a:rPr dirty="0"/>
              <a:t> (e.g. </a:t>
            </a:r>
            <a:r>
              <a:rPr dirty="0" err="1"/>
              <a:t>Fosstrak</a:t>
            </a:r>
            <a:r>
              <a:rPr dirty="0"/>
              <a:t>, LLRP Commander)</a:t>
            </a:r>
          </a:p>
        </p:txBody>
      </p:sp>
      <p:sp>
        <p:nvSpPr>
          <p:cNvPr id="434"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34</a:t>
            </a:fld>
            <a:endParaRPr/>
          </a:p>
        </p:txBody>
      </p:sp>
      <p:sp>
        <p:nvSpPr>
          <p:cNvPr id="435" name="Conclusão"/>
          <p:cNvSpPr txBox="1">
            <a:spLocks noGrp="1"/>
          </p:cNvSpPr>
          <p:nvPr>
            <p:ph type="title"/>
          </p:nvPr>
        </p:nvSpPr>
        <p:spPr>
          <a:xfrm>
            <a:off x="5560642" y="355600"/>
            <a:ext cx="13262716" cy="2286000"/>
          </a:xfrm>
          <a:prstGeom prst="rect">
            <a:avLst/>
          </a:prstGeom>
        </p:spPr>
        <p:txBody>
          <a:bodyPr/>
          <a:lstStyle/>
          <a:p>
            <a:r>
              <a:t>Conclusão</a:t>
            </a:r>
          </a:p>
        </p:txBody>
      </p:sp>
      <p:sp>
        <p:nvSpPr>
          <p:cNvPr id="436" name="EPCGlobal Framework: Crítica"/>
          <p:cNvSpPr txBox="1"/>
          <p:nvPr/>
        </p:nvSpPr>
        <p:spPr>
          <a:xfrm>
            <a:off x="1689100" y="1732349"/>
            <a:ext cx="21005800" cy="228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7800" b="0">
                <a:latin typeface="+mn-lt"/>
                <a:ea typeface="+mn-ea"/>
                <a:cs typeface="+mn-cs"/>
                <a:sym typeface="Helvetica Neue Medium"/>
              </a:defRPr>
            </a:lvl1pPr>
          </a:lstStyle>
          <a:p>
            <a:r>
              <a:t>EPCGlobal Framework: Crítica</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Conclusão"/>
          <p:cNvSpPr txBox="1">
            <a:spLocks noGrp="1"/>
          </p:cNvSpPr>
          <p:nvPr>
            <p:ph type="title"/>
          </p:nvPr>
        </p:nvSpPr>
        <p:spPr>
          <a:xfrm>
            <a:off x="1689100" y="730524"/>
            <a:ext cx="21005800" cy="2286001"/>
          </a:xfrm>
          <a:prstGeom prst="rect">
            <a:avLst/>
          </a:prstGeom>
        </p:spPr>
        <p:txBody>
          <a:bodyPr/>
          <a:lstStyle>
            <a:lvl1pPr>
              <a:defRPr>
                <a:solidFill>
                  <a:schemeClr val="accent1">
                    <a:lumOff val="-13575"/>
                  </a:schemeClr>
                </a:solidFill>
              </a:defRPr>
            </a:lvl1pPr>
          </a:lstStyle>
          <a:p>
            <a:r>
              <a:rPr dirty="0" err="1"/>
              <a:t>Conclusão</a:t>
            </a:r>
            <a:endParaRPr dirty="0"/>
          </a:p>
        </p:txBody>
      </p:sp>
      <p:sp>
        <p:nvSpPr>
          <p:cNvPr id="441" name="✓ Fazer inventário periódico dos itens em stock, identificando apropriadamente itens adicionados e removidos…"/>
          <p:cNvSpPr txBox="1">
            <a:spLocks noGrp="1"/>
          </p:cNvSpPr>
          <p:nvPr>
            <p:ph type="body" idx="1"/>
          </p:nvPr>
        </p:nvSpPr>
        <p:spPr>
          <a:xfrm>
            <a:off x="1689100" y="3439629"/>
            <a:ext cx="21005800" cy="8795355"/>
          </a:xfrm>
          <a:prstGeom prst="rect">
            <a:avLst/>
          </a:prstGeom>
        </p:spPr>
        <p:txBody>
          <a:bodyPr/>
          <a:lstStyle/>
          <a:p>
            <a:pPr marL="558800" indent="-558800">
              <a:spcBef>
                <a:spcPts val="4500"/>
              </a:spcBef>
              <a:defRPr sz="4200"/>
            </a:pPr>
            <a:r>
              <a:rPr dirty="0">
                <a:solidFill>
                  <a:schemeClr val="accent3">
                    <a:hueOff val="362282"/>
                    <a:satOff val="31803"/>
                    <a:lumOff val="-18242"/>
                  </a:schemeClr>
                </a:solidFill>
              </a:rPr>
              <a:t>✓ </a:t>
            </a:r>
            <a:r>
              <a:rPr dirty="0"/>
              <a:t>Fazer </a:t>
            </a:r>
            <a:r>
              <a:rPr lang="pt-PT" dirty="0"/>
              <a:t>o </a:t>
            </a:r>
            <a:r>
              <a:rPr dirty="0" err="1"/>
              <a:t>inventário</a:t>
            </a:r>
            <a:r>
              <a:rPr dirty="0"/>
              <a:t> </a:t>
            </a:r>
            <a:r>
              <a:rPr dirty="0" err="1"/>
              <a:t>periódico</a:t>
            </a:r>
            <a:r>
              <a:rPr dirty="0"/>
              <a:t> dos </a:t>
            </a:r>
            <a:r>
              <a:rPr dirty="0" err="1"/>
              <a:t>itens</a:t>
            </a:r>
            <a:r>
              <a:rPr dirty="0"/>
              <a:t> </a:t>
            </a:r>
            <a:r>
              <a:rPr dirty="0" err="1"/>
              <a:t>em</a:t>
            </a:r>
            <a:r>
              <a:rPr dirty="0"/>
              <a:t> </a:t>
            </a:r>
            <a:r>
              <a:rPr i="1" dirty="0"/>
              <a:t>stock</a:t>
            </a:r>
            <a:r>
              <a:rPr dirty="0"/>
              <a:t>, </a:t>
            </a:r>
            <a:r>
              <a:rPr dirty="0" err="1"/>
              <a:t>identificando</a:t>
            </a:r>
            <a:r>
              <a:rPr dirty="0"/>
              <a:t> </a:t>
            </a:r>
            <a:r>
              <a:rPr dirty="0" err="1"/>
              <a:t>apropriadamente</a:t>
            </a:r>
            <a:r>
              <a:rPr dirty="0"/>
              <a:t> </a:t>
            </a:r>
            <a:r>
              <a:rPr dirty="0" err="1"/>
              <a:t>itens</a:t>
            </a:r>
            <a:r>
              <a:rPr dirty="0"/>
              <a:t> </a:t>
            </a:r>
            <a:r>
              <a:rPr dirty="0" err="1"/>
              <a:t>adicionados</a:t>
            </a:r>
            <a:r>
              <a:rPr dirty="0"/>
              <a:t> e </a:t>
            </a:r>
            <a:r>
              <a:rPr dirty="0" err="1"/>
              <a:t>removidos</a:t>
            </a:r>
            <a:endParaRPr dirty="0"/>
          </a:p>
          <a:p>
            <a:pPr marL="558800" indent="-558800">
              <a:spcBef>
                <a:spcPts val="4500"/>
              </a:spcBef>
              <a:defRPr sz="4200"/>
            </a:pPr>
            <a:r>
              <a:rPr dirty="0">
                <a:solidFill>
                  <a:schemeClr val="accent3">
                    <a:hueOff val="362282"/>
                    <a:satOff val="31803"/>
                    <a:lumOff val="-18242"/>
                  </a:schemeClr>
                </a:solidFill>
              </a:rPr>
              <a:t>✓</a:t>
            </a:r>
            <a:r>
              <a:rPr dirty="0"/>
              <a:t> </a:t>
            </a:r>
            <a:r>
              <a:rPr lang="pt-PT" dirty="0"/>
              <a:t>G</a:t>
            </a:r>
            <a:r>
              <a:rPr dirty="0" err="1"/>
              <a:t>uardar</a:t>
            </a:r>
            <a:r>
              <a:rPr dirty="0"/>
              <a:t> de forma </a:t>
            </a:r>
            <a:r>
              <a:rPr dirty="0" err="1"/>
              <a:t>permanente</a:t>
            </a:r>
            <a:r>
              <a:rPr dirty="0"/>
              <a:t> </a:t>
            </a:r>
            <a:r>
              <a:rPr dirty="0" err="1"/>
              <a:t>informação</a:t>
            </a:r>
            <a:r>
              <a:rPr dirty="0"/>
              <a:t> </a:t>
            </a:r>
            <a:r>
              <a:rPr dirty="0" err="1"/>
              <a:t>referente</a:t>
            </a:r>
            <a:r>
              <a:rPr dirty="0"/>
              <a:t> </a:t>
            </a:r>
            <a:r>
              <a:rPr dirty="0" err="1"/>
              <a:t>às</a:t>
            </a:r>
            <a:r>
              <a:rPr dirty="0"/>
              <a:t> </a:t>
            </a:r>
            <a:r>
              <a:rPr dirty="0" err="1"/>
              <a:t>alterações</a:t>
            </a:r>
            <a:r>
              <a:rPr dirty="0"/>
              <a:t> do </a:t>
            </a:r>
            <a:r>
              <a:rPr dirty="0" err="1"/>
              <a:t>inventário</a:t>
            </a:r>
            <a:r>
              <a:rPr dirty="0"/>
              <a:t> com </a:t>
            </a:r>
            <a:r>
              <a:rPr dirty="0" err="1"/>
              <a:t>contextualização</a:t>
            </a:r>
            <a:r>
              <a:rPr dirty="0"/>
              <a:t> </a:t>
            </a:r>
            <a:r>
              <a:rPr dirty="0" err="1"/>
              <a:t>apropriada</a:t>
            </a:r>
            <a:endParaRPr dirty="0"/>
          </a:p>
          <a:p>
            <a:pPr marL="558800" indent="-558800">
              <a:spcBef>
                <a:spcPts val="4500"/>
              </a:spcBef>
              <a:defRPr sz="4200"/>
            </a:pPr>
            <a:r>
              <a:rPr dirty="0">
                <a:solidFill>
                  <a:schemeClr val="accent3">
                    <a:hueOff val="362282"/>
                    <a:satOff val="31803"/>
                    <a:lumOff val="-18242"/>
                  </a:schemeClr>
                </a:solidFill>
              </a:rPr>
              <a:t>✓</a:t>
            </a:r>
            <a:r>
              <a:rPr dirty="0"/>
              <a:t> </a:t>
            </a:r>
            <a:r>
              <a:rPr lang="pt-PT" dirty="0"/>
              <a:t>P</a:t>
            </a:r>
            <a:r>
              <a:rPr dirty="0" err="1"/>
              <a:t>rovidenciar</a:t>
            </a:r>
            <a:r>
              <a:rPr dirty="0"/>
              <a:t> forma de </a:t>
            </a:r>
            <a:r>
              <a:rPr dirty="0" err="1"/>
              <a:t>visualizar</a:t>
            </a:r>
            <a:r>
              <a:rPr dirty="0"/>
              <a:t> as </a:t>
            </a:r>
            <a:r>
              <a:rPr dirty="0" err="1"/>
              <a:t>alterações</a:t>
            </a:r>
            <a:r>
              <a:rPr dirty="0"/>
              <a:t> de </a:t>
            </a:r>
            <a:r>
              <a:rPr dirty="0" err="1"/>
              <a:t>inventário</a:t>
            </a:r>
            <a:endParaRPr dirty="0"/>
          </a:p>
          <a:p>
            <a:pPr marL="558800" indent="-558800">
              <a:spcBef>
                <a:spcPts val="4500"/>
              </a:spcBef>
              <a:defRPr sz="4200"/>
            </a:pPr>
            <a:r>
              <a:rPr dirty="0">
                <a:solidFill>
                  <a:schemeClr val="accent3">
                    <a:hueOff val="362282"/>
                    <a:satOff val="31803"/>
                    <a:lumOff val="-18242"/>
                  </a:schemeClr>
                </a:solidFill>
              </a:rPr>
              <a:t>✓</a:t>
            </a:r>
            <a:r>
              <a:rPr dirty="0"/>
              <a:t> </a:t>
            </a:r>
            <a:r>
              <a:rPr lang="pt-PT" dirty="0"/>
              <a:t>Abrir a possibilidade de</a:t>
            </a:r>
            <a:r>
              <a:rPr dirty="0"/>
              <a:t> </a:t>
            </a:r>
            <a:r>
              <a:rPr dirty="0" err="1"/>
              <a:t>integrar</a:t>
            </a:r>
            <a:r>
              <a:rPr dirty="0"/>
              <a:t> </a:t>
            </a:r>
            <a:r>
              <a:rPr dirty="0" err="1"/>
              <a:t>convenientemente</a:t>
            </a:r>
            <a:r>
              <a:rPr dirty="0"/>
              <a:t> e de forma </a:t>
            </a:r>
            <a:r>
              <a:rPr dirty="0" err="1"/>
              <a:t>estandardizada</a:t>
            </a:r>
            <a:r>
              <a:rPr dirty="0"/>
              <a:t> </a:t>
            </a:r>
            <a:r>
              <a:rPr dirty="0" err="1"/>
              <a:t>outras</a:t>
            </a:r>
            <a:r>
              <a:rPr dirty="0"/>
              <a:t> </a:t>
            </a:r>
            <a:r>
              <a:rPr dirty="0" err="1"/>
              <a:t>soluções</a:t>
            </a:r>
            <a:r>
              <a:rPr dirty="0"/>
              <a:t> de </a:t>
            </a:r>
            <a:r>
              <a:rPr dirty="0" err="1"/>
              <a:t>logística</a:t>
            </a:r>
            <a:r>
              <a:rPr dirty="0"/>
              <a:t> e </a:t>
            </a:r>
            <a:r>
              <a:rPr dirty="0" err="1"/>
              <a:t>cadeia</a:t>
            </a:r>
            <a:r>
              <a:rPr dirty="0"/>
              <a:t> de </a:t>
            </a:r>
            <a:r>
              <a:rPr dirty="0" err="1"/>
              <a:t>distribuição</a:t>
            </a:r>
            <a:endParaRPr dirty="0"/>
          </a:p>
        </p:txBody>
      </p:sp>
      <p:sp>
        <p:nvSpPr>
          <p:cNvPr id="442"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35</a:t>
            </a:fld>
            <a:endParaRPr/>
          </a:p>
        </p:txBody>
      </p:sp>
      <p:sp>
        <p:nvSpPr>
          <p:cNvPr id="3" name="CaixaDeTexto 2">
            <a:extLst>
              <a:ext uri="{FF2B5EF4-FFF2-40B4-BE49-F238E27FC236}">
                <a16:creationId xmlns:a16="http://schemas.microsoft.com/office/drawing/2014/main" id="{E27FD0C5-4763-4A01-8F91-1A398A09719D}"/>
              </a:ext>
            </a:extLst>
          </p:cNvPr>
          <p:cNvSpPr txBox="1"/>
          <p:nvPr/>
        </p:nvSpPr>
        <p:spPr>
          <a:xfrm>
            <a:off x="1689100" y="3439629"/>
            <a:ext cx="21005800"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pt-PT" sz="4400" b="0" i="0" u="none" strike="noStrike" cap="none" spc="0" normalizeH="0" baseline="0" dirty="0">
                <a:ln>
                  <a:noFill/>
                </a:ln>
                <a:solidFill>
                  <a:srgbClr val="000000"/>
                </a:solidFill>
                <a:effectLst/>
                <a:uFillTx/>
                <a:latin typeface="Helvetica Neue"/>
                <a:ea typeface="Helvetica Neue"/>
                <a:cs typeface="Helvetica Neue"/>
                <a:sym typeface="Helvetica Neue"/>
              </a:rPr>
              <a:t>O que conseguimos atingir neste trabalho: </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rabalho Futuro"/>
          <p:cNvSpPr txBox="1">
            <a:spLocks noGrp="1"/>
          </p:cNvSpPr>
          <p:nvPr>
            <p:ph type="title"/>
          </p:nvPr>
        </p:nvSpPr>
        <p:spPr>
          <a:xfrm>
            <a:off x="1689100" y="636793"/>
            <a:ext cx="21005800" cy="2286001"/>
          </a:xfrm>
          <a:prstGeom prst="rect">
            <a:avLst/>
          </a:prstGeom>
        </p:spPr>
        <p:txBody>
          <a:bodyPr/>
          <a:lstStyle>
            <a:lvl1pPr>
              <a:defRPr>
                <a:solidFill>
                  <a:schemeClr val="accent6">
                    <a:hueOff val="-146070"/>
                    <a:satOff val="-10048"/>
                    <a:lumOff val="-30626"/>
                  </a:schemeClr>
                </a:solidFill>
              </a:defRPr>
            </a:lvl1pPr>
          </a:lstStyle>
          <a:p>
            <a:r>
              <a:t>Trabalho Futuro</a:t>
            </a:r>
          </a:p>
        </p:txBody>
      </p:sp>
      <p:sp>
        <p:nvSpPr>
          <p:cNvPr id="447" name="Melhorar a qualidade de leitura na estante: usar uma estante sem suportes de metal, usar uma segunda antena ou melhorar o design geral…"/>
          <p:cNvSpPr txBox="1">
            <a:spLocks noGrp="1"/>
          </p:cNvSpPr>
          <p:nvPr>
            <p:ph type="body" idx="1"/>
          </p:nvPr>
        </p:nvSpPr>
        <p:spPr>
          <a:prstGeom prst="rect">
            <a:avLst/>
          </a:prstGeom>
        </p:spPr>
        <p:txBody>
          <a:bodyPr/>
          <a:lstStyle/>
          <a:p>
            <a:r>
              <a:rPr dirty="0" err="1"/>
              <a:t>Melhorar</a:t>
            </a:r>
            <a:r>
              <a:rPr dirty="0"/>
              <a:t> a </a:t>
            </a:r>
            <a:r>
              <a:rPr dirty="0" err="1"/>
              <a:t>qualidade</a:t>
            </a:r>
            <a:r>
              <a:rPr dirty="0"/>
              <a:t> de </a:t>
            </a:r>
            <a:r>
              <a:rPr dirty="0" err="1"/>
              <a:t>leitura</a:t>
            </a:r>
            <a:r>
              <a:rPr dirty="0"/>
              <a:t> </a:t>
            </a:r>
            <a:r>
              <a:rPr dirty="0" err="1"/>
              <a:t>na</a:t>
            </a:r>
            <a:r>
              <a:rPr dirty="0"/>
              <a:t> </a:t>
            </a:r>
            <a:r>
              <a:rPr dirty="0" err="1"/>
              <a:t>estante</a:t>
            </a:r>
            <a:r>
              <a:rPr dirty="0"/>
              <a:t>: </a:t>
            </a:r>
            <a:r>
              <a:rPr dirty="0" err="1"/>
              <a:t>usar</a:t>
            </a:r>
            <a:r>
              <a:rPr dirty="0"/>
              <a:t> </a:t>
            </a:r>
            <a:r>
              <a:rPr dirty="0" err="1"/>
              <a:t>uma</a:t>
            </a:r>
            <a:r>
              <a:rPr dirty="0"/>
              <a:t> </a:t>
            </a:r>
            <a:r>
              <a:rPr dirty="0" err="1"/>
              <a:t>estante</a:t>
            </a:r>
            <a:r>
              <a:rPr dirty="0"/>
              <a:t> </a:t>
            </a:r>
            <a:r>
              <a:rPr dirty="0" err="1"/>
              <a:t>sem</a:t>
            </a:r>
            <a:r>
              <a:rPr dirty="0"/>
              <a:t> </a:t>
            </a:r>
            <a:r>
              <a:rPr dirty="0" err="1"/>
              <a:t>suportes</a:t>
            </a:r>
            <a:r>
              <a:rPr dirty="0"/>
              <a:t> de metal, </a:t>
            </a:r>
            <a:r>
              <a:rPr dirty="0" err="1"/>
              <a:t>usar</a:t>
            </a:r>
            <a:r>
              <a:rPr dirty="0"/>
              <a:t> </a:t>
            </a:r>
            <a:r>
              <a:rPr dirty="0" err="1"/>
              <a:t>uma</a:t>
            </a:r>
            <a:r>
              <a:rPr dirty="0"/>
              <a:t> </a:t>
            </a:r>
            <a:r>
              <a:rPr dirty="0" err="1"/>
              <a:t>segunda</a:t>
            </a:r>
            <a:r>
              <a:rPr dirty="0"/>
              <a:t> </a:t>
            </a:r>
            <a:r>
              <a:rPr dirty="0" err="1"/>
              <a:t>antena</a:t>
            </a:r>
            <a:r>
              <a:rPr dirty="0"/>
              <a:t> </a:t>
            </a:r>
            <a:r>
              <a:rPr dirty="0" err="1"/>
              <a:t>ou</a:t>
            </a:r>
            <a:r>
              <a:rPr dirty="0"/>
              <a:t> </a:t>
            </a:r>
            <a:r>
              <a:rPr dirty="0" err="1"/>
              <a:t>melhorar</a:t>
            </a:r>
            <a:r>
              <a:rPr dirty="0"/>
              <a:t> o design </a:t>
            </a:r>
            <a:r>
              <a:rPr dirty="0" err="1"/>
              <a:t>geral</a:t>
            </a:r>
            <a:endParaRPr dirty="0"/>
          </a:p>
          <a:p>
            <a:r>
              <a:rPr dirty="0" err="1"/>
              <a:t>Corrigir</a:t>
            </a:r>
            <a:r>
              <a:rPr dirty="0"/>
              <a:t> </a:t>
            </a:r>
            <a:r>
              <a:rPr dirty="0" err="1"/>
              <a:t>os</a:t>
            </a:r>
            <a:r>
              <a:rPr dirty="0"/>
              <a:t> </a:t>
            </a:r>
            <a:r>
              <a:rPr i="1" dirty="0"/>
              <a:t>bugs</a:t>
            </a:r>
            <a:r>
              <a:rPr dirty="0"/>
              <a:t> dos </a:t>
            </a:r>
            <a:r>
              <a:rPr dirty="0" err="1"/>
              <a:t>serviços</a:t>
            </a:r>
            <a:r>
              <a:rPr dirty="0"/>
              <a:t> da </a:t>
            </a:r>
            <a:r>
              <a:rPr dirty="0" err="1"/>
              <a:t>Fosstrak</a:t>
            </a:r>
            <a:r>
              <a:rPr dirty="0"/>
              <a:t> e </a:t>
            </a:r>
            <a:r>
              <a:rPr dirty="0" err="1"/>
              <a:t>reformular</a:t>
            </a:r>
            <a:r>
              <a:rPr dirty="0"/>
              <a:t> </a:t>
            </a:r>
            <a:r>
              <a:rPr dirty="0" err="1"/>
              <a:t>mecanismos</a:t>
            </a:r>
            <a:r>
              <a:rPr dirty="0"/>
              <a:t> para </a:t>
            </a:r>
            <a:r>
              <a:rPr dirty="0" err="1"/>
              <a:t>escalabilidade</a:t>
            </a:r>
            <a:r>
              <a:rPr dirty="0"/>
              <a:t> horizontal</a:t>
            </a:r>
          </a:p>
          <a:p>
            <a:r>
              <a:rPr dirty="0" err="1"/>
              <a:t>Terminar</a:t>
            </a:r>
            <a:r>
              <a:rPr dirty="0"/>
              <a:t> a </a:t>
            </a:r>
            <a:r>
              <a:rPr dirty="0" err="1"/>
              <a:t>implementação</a:t>
            </a:r>
            <a:r>
              <a:rPr dirty="0"/>
              <a:t> integral do </a:t>
            </a:r>
            <a:r>
              <a:rPr dirty="0" err="1"/>
              <a:t>serviço</a:t>
            </a:r>
            <a:r>
              <a:rPr dirty="0"/>
              <a:t> EPCIS</a:t>
            </a:r>
            <a:r>
              <a:rPr i="1" dirty="0"/>
              <a:t> Adapter </a:t>
            </a:r>
            <a:r>
              <a:rPr dirty="0"/>
              <a:t>com </a:t>
            </a:r>
            <a:r>
              <a:rPr dirty="0" err="1"/>
              <a:t>todas</a:t>
            </a:r>
            <a:r>
              <a:rPr dirty="0"/>
              <a:t> as features da </a:t>
            </a:r>
            <a:r>
              <a:rPr i="1" dirty="0"/>
              <a:t>Capture Interface </a:t>
            </a:r>
            <a:r>
              <a:rPr dirty="0"/>
              <a:t>do EPCIS</a:t>
            </a:r>
            <a:r>
              <a:rPr i="1" dirty="0"/>
              <a:t> Repository</a:t>
            </a:r>
          </a:p>
          <a:p>
            <a:r>
              <a:rPr dirty="0" err="1"/>
              <a:t>Adicionar</a:t>
            </a:r>
            <a:r>
              <a:rPr dirty="0"/>
              <a:t> </a:t>
            </a:r>
            <a:r>
              <a:rPr i="1" dirty="0"/>
              <a:t>features</a:t>
            </a:r>
            <a:r>
              <a:rPr dirty="0"/>
              <a:t> e </a:t>
            </a:r>
            <a:r>
              <a:rPr i="1" dirty="0"/>
              <a:t>business logic </a:t>
            </a:r>
            <a:r>
              <a:rPr dirty="0" err="1"/>
              <a:t>na</a:t>
            </a:r>
            <a:r>
              <a:rPr dirty="0"/>
              <a:t> </a:t>
            </a:r>
            <a:r>
              <a:rPr i="1" dirty="0"/>
              <a:t>Capture Application</a:t>
            </a:r>
            <a:r>
              <a:rPr dirty="0"/>
              <a:t>, </a:t>
            </a:r>
            <a:r>
              <a:rPr dirty="0" err="1"/>
              <a:t>referentes</a:t>
            </a:r>
            <a:r>
              <a:rPr dirty="0"/>
              <a:t> </a:t>
            </a:r>
            <a:r>
              <a:rPr dirty="0" err="1"/>
              <a:t>às</a:t>
            </a:r>
            <a:r>
              <a:rPr dirty="0"/>
              <a:t> </a:t>
            </a:r>
            <a:r>
              <a:rPr dirty="0" err="1"/>
              <a:t>necessidades</a:t>
            </a:r>
            <a:r>
              <a:rPr dirty="0"/>
              <a:t> de </a:t>
            </a:r>
            <a:r>
              <a:rPr dirty="0" err="1"/>
              <a:t>gestão</a:t>
            </a:r>
            <a:r>
              <a:rPr dirty="0"/>
              <a:t> da Nespresso</a:t>
            </a:r>
          </a:p>
        </p:txBody>
      </p:sp>
      <p:sp>
        <p:nvSpPr>
          <p:cNvPr id="448"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36</a:t>
            </a:fld>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Muito obrigado pela atenção"/>
          <p:cNvSpPr txBox="1">
            <a:spLocks noGrp="1"/>
          </p:cNvSpPr>
          <p:nvPr>
            <p:ph type="title"/>
          </p:nvPr>
        </p:nvSpPr>
        <p:spPr>
          <a:xfrm>
            <a:off x="1778000" y="4315193"/>
            <a:ext cx="20828000" cy="4648201"/>
          </a:xfrm>
          <a:prstGeom prst="rect">
            <a:avLst/>
          </a:prstGeom>
        </p:spPr>
        <p:txBody>
          <a:bodyPr/>
          <a:lstStyle/>
          <a:p>
            <a:r>
              <a:t>Muito obrigado pela atenção</a:t>
            </a:r>
          </a:p>
        </p:txBody>
      </p:sp>
      <p:sp>
        <p:nvSpPr>
          <p:cNvPr id="453"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37</a:t>
            </a:fld>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EPCGlobal Architecture: Smart Shelf Implementation for Retail Inventory Management"/>
          <p:cNvSpPr txBox="1">
            <a:spLocks noGrp="1"/>
          </p:cNvSpPr>
          <p:nvPr>
            <p:ph type="ctrTitle"/>
          </p:nvPr>
        </p:nvSpPr>
        <p:spPr>
          <a:xfrm>
            <a:off x="1778000" y="3012608"/>
            <a:ext cx="20828000" cy="4648201"/>
          </a:xfrm>
          <a:prstGeom prst="rect">
            <a:avLst/>
          </a:prstGeom>
        </p:spPr>
        <p:txBody>
          <a:bodyPr/>
          <a:lstStyle>
            <a:lvl1pPr>
              <a:defRPr sz="7100"/>
            </a:lvl1pPr>
          </a:lstStyle>
          <a:p>
            <a:r>
              <a:t>EPCGlobal Architecture: Smart Shelf Implementation for Retail Inventory Management </a:t>
            </a:r>
          </a:p>
        </p:txBody>
      </p:sp>
      <p:sp>
        <p:nvSpPr>
          <p:cNvPr id="458" name="Diogo Correia"/>
          <p:cNvSpPr txBox="1">
            <a:spLocks noGrp="1"/>
          </p:cNvSpPr>
          <p:nvPr>
            <p:ph type="subTitle" sz="quarter" idx="1"/>
          </p:nvPr>
        </p:nvSpPr>
        <p:spPr>
          <a:xfrm>
            <a:off x="1778000" y="7808483"/>
            <a:ext cx="20828000" cy="1587501"/>
          </a:xfrm>
          <a:prstGeom prst="rect">
            <a:avLst/>
          </a:prstGeom>
        </p:spPr>
        <p:txBody>
          <a:bodyPr/>
          <a:lstStyle/>
          <a:p>
            <a:r>
              <a:t>Diogo Correia</a:t>
            </a:r>
          </a:p>
        </p:txBody>
      </p:sp>
      <p:sp>
        <p:nvSpPr>
          <p:cNvPr id="459" name="Professor Doutor António Guilherme Rocha Campos…"/>
          <p:cNvSpPr txBox="1"/>
          <p:nvPr/>
        </p:nvSpPr>
        <p:spPr>
          <a:xfrm>
            <a:off x="1694397" y="10506823"/>
            <a:ext cx="6843449" cy="1929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4200" b="0"/>
            </a:pPr>
            <a:r>
              <a:t>Professor Doutor António Guilherme Rocha Campos </a:t>
            </a:r>
          </a:p>
          <a:p>
            <a:pPr>
              <a:defRPr sz="3800" b="0" i="1"/>
            </a:pPr>
            <a:r>
              <a:t>Presidente do Júri</a:t>
            </a:r>
          </a:p>
        </p:txBody>
      </p:sp>
      <p:pic>
        <p:nvPicPr>
          <p:cNvPr id="460" name="deti.PNG" descr="deti.PNG"/>
          <p:cNvPicPr>
            <a:picLocks noChangeAspect="1"/>
          </p:cNvPicPr>
          <p:nvPr/>
        </p:nvPicPr>
        <p:blipFill>
          <a:blip r:embed="rId2"/>
          <a:stretch>
            <a:fillRect/>
          </a:stretch>
        </p:blipFill>
        <p:spPr>
          <a:xfrm>
            <a:off x="11083642" y="304634"/>
            <a:ext cx="6616701" cy="1117601"/>
          </a:xfrm>
          <a:prstGeom prst="rect">
            <a:avLst/>
          </a:prstGeom>
          <a:ln w="12700">
            <a:miter lim="400000"/>
          </a:ln>
        </p:spPr>
      </p:pic>
      <p:pic>
        <p:nvPicPr>
          <p:cNvPr id="461" name="uaveiro-logo.png" descr="uaveiro-logo.png"/>
          <p:cNvPicPr>
            <a:picLocks noChangeAspect="1"/>
          </p:cNvPicPr>
          <p:nvPr/>
        </p:nvPicPr>
        <p:blipFill>
          <a:blip r:embed="rId3"/>
          <a:stretch>
            <a:fillRect/>
          </a:stretch>
        </p:blipFill>
        <p:spPr>
          <a:xfrm>
            <a:off x="7358015" y="273537"/>
            <a:ext cx="3144483" cy="1179796"/>
          </a:xfrm>
          <a:prstGeom prst="rect">
            <a:avLst/>
          </a:prstGeom>
          <a:ln w="12700">
            <a:miter lim="400000"/>
          </a:ln>
        </p:spPr>
      </p:pic>
      <p:sp>
        <p:nvSpPr>
          <p:cNvPr id="462" name="Discussão"/>
          <p:cNvSpPr txBox="1"/>
          <p:nvPr/>
        </p:nvSpPr>
        <p:spPr>
          <a:xfrm>
            <a:off x="1778000" y="2865028"/>
            <a:ext cx="20828000" cy="18608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a:defRPr sz="11200" b="0">
                <a:latin typeface="+mn-lt"/>
                <a:ea typeface="+mn-ea"/>
                <a:cs typeface="+mn-cs"/>
                <a:sym typeface="Helvetica Neue Medium"/>
              </a:defRPr>
            </a:lvl1pPr>
          </a:lstStyle>
          <a:p>
            <a:r>
              <a:t>Discussão</a:t>
            </a:r>
          </a:p>
        </p:txBody>
      </p:sp>
      <p:sp>
        <p:nvSpPr>
          <p:cNvPr id="463" name="Professor Doutor António João Nunes Serrador…"/>
          <p:cNvSpPr txBox="1"/>
          <p:nvPr/>
        </p:nvSpPr>
        <p:spPr>
          <a:xfrm>
            <a:off x="8770276" y="10506823"/>
            <a:ext cx="6843449" cy="1929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4200" b="0"/>
            </a:pPr>
            <a:r>
              <a:t>Professor Doutor António João Nunes Serrador  </a:t>
            </a:r>
          </a:p>
          <a:p>
            <a:pPr>
              <a:defRPr sz="3800" b="0" i="1"/>
            </a:pPr>
            <a:r>
              <a:t>Arguente Principal</a:t>
            </a:r>
          </a:p>
        </p:txBody>
      </p:sp>
      <p:sp>
        <p:nvSpPr>
          <p:cNvPr id="464" name="Professor Doutor José Alberto Gouveia Fonseca…"/>
          <p:cNvSpPr txBox="1"/>
          <p:nvPr/>
        </p:nvSpPr>
        <p:spPr>
          <a:xfrm>
            <a:off x="15846155" y="10506823"/>
            <a:ext cx="6843449" cy="1929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4200" b="0"/>
            </a:pPr>
            <a:r>
              <a:t>Professor Doutor José Alberto Gouveia Fonseca   </a:t>
            </a:r>
          </a:p>
          <a:p>
            <a:pPr>
              <a:defRPr sz="3800" b="0" i="1"/>
            </a:pPr>
            <a:r>
              <a:t>Orientador</a:t>
            </a:r>
          </a:p>
        </p:txBody>
      </p:sp>
      <p:sp>
        <p:nvSpPr>
          <p:cNvPr id="465"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38</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ontextualização"/>
          <p:cNvSpPr txBox="1">
            <a:spLocks noGrp="1"/>
          </p:cNvSpPr>
          <p:nvPr>
            <p:ph type="title"/>
          </p:nvPr>
        </p:nvSpPr>
        <p:spPr>
          <a:prstGeom prst="rect">
            <a:avLst/>
          </a:prstGeom>
        </p:spPr>
        <p:txBody>
          <a:bodyPr/>
          <a:lstStyle/>
          <a:p>
            <a:r>
              <a:t>Contextualização</a:t>
            </a:r>
          </a:p>
        </p:txBody>
      </p:sp>
      <p:sp>
        <p:nvSpPr>
          <p:cNvPr id="143" name="Supply Chain é o conjunto de processos e actividades desde a aquisição de matérias primas, produção, distribuição e venda de produtos"/>
          <p:cNvSpPr txBox="1">
            <a:spLocks noGrp="1"/>
          </p:cNvSpPr>
          <p:nvPr>
            <p:ph type="body" sz="half" idx="1"/>
          </p:nvPr>
        </p:nvSpPr>
        <p:spPr>
          <a:xfrm>
            <a:off x="1657350" y="3149600"/>
            <a:ext cx="10223500" cy="9296400"/>
          </a:xfrm>
          <a:prstGeom prst="rect">
            <a:avLst/>
          </a:prstGeom>
        </p:spPr>
        <p:txBody>
          <a:bodyPr/>
          <a:lstStyle/>
          <a:p>
            <a:pPr marL="558800" indent="-558800">
              <a:defRPr sz="3900"/>
            </a:pPr>
            <a:r>
              <a:rPr i="1"/>
              <a:t>Supply Chain</a:t>
            </a:r>
            <a:r>
              <a:t> é o conjunto de processos e actividades desde a aquisição de matérias primas, produção, distribuição e venda de produtos</a:t>
            </a:r>
          </a:p>
        </p:txBody>
      </p:sp>
      <p:pic>
        <p:nvPicPr>
          <p:cNvPr id="144" name="Image" descr="Image"/>
          <p:cNvPicPr>
            <a:picLocks noChangeAspect="1"/>
          </p:cNvPicPr>
          <p:nvPr/>
        </p:nvPicPr>
        <p:blipFill>
          <a:blip r:embed="rId3"/>
          <a:srcRect l="13663" t="6798" r="13663" b="15303"/>
          <a:stretch>
            <a:fillRect/>
          </a:stretch>
        </p:blipFill>
        <p:spPr>
          <a:xfrm>
            <a:off x="12229703" y="4195270"/>
            <a:ext cx="11328997" cy="7443899"/>
          </a:xfrm>
          <a:prstGeom prst="rect">
            <a:avLst/>
          </a:prstGeom>
          <a:ln w="12700">
            <a:miter lim="400000"/>
          </a:ln>
        </p:spPr>
      </p:pic>
      <p:sp>
        <p:nvSpPr>
          <p:cNvPr id="145" name="Image from: https://www.groupeseb.com/en/supply-chain"/>
          <p:cNvSpPr txBox="1"/>
          <p:nvPr/>
        </p:nvSpPr>
        <p:spPr>
          <a:xfrm>
            <a:off x="16016337" y="13192728"/>
            <a:ext cx="8299769" cy="47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500" b="0" i="1"/>
            </a:pPr>
            <a:r>
              <a:t>Image from: </a:t>
            </a:r>
            <a:r>
              <a:rPr u="sng">
                <a:hlinkClick r:id="rId4"/>
              </a:rPr>
              <a:t>https://www.groupeseb.com/en/supply-chain</a:t>
            </a:r>
          </a:p>
        </p:txBody>
      </p:sp>
      <p:sp>
        <p:nvSpPr>
          <p:cNvPr id="146" name="Slide Number"/>
          <p:cNvSpPr txBox="1">
            <a:spLocks noGrp="1"/>
          </p:cNvSpPr>
          <p:nvPr>
            <p:ph type="sldNum" sz="quarter" idx="4294967295"/>
          </p:nvPr>
        </p:nvSpPr>
        <p:spPr>
          <a:xfrm>
            <a:off x="12043765" y="13081000"/>
            <a:ext cx="283770" cy="46105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ontextualização"/>
          <p:cNvSpPr txBox="1">
            <a:spLocks noGrp="1"/>
          </p:cNvSpPr>
          <p:nvPr>
            <p:ph type="title"/>
          </p:nvPr>
        </p:nvSpPr>
        <p:spPr>
          <a:prstGeom prst="rect">
            <a:avLst/>
          </a:prstGeom>
        </p:spPr>
        <p:txBody>
          <a:bodyPr/>
          <a:lstStyle/>
          <a:p>
            <a:r>
              <a:t>Contextualização</a:t>
            </a:r>
          </a:p>
        </p:txBody>
      </p:sp>
      <p:sp>
        <p:nvSpPr>
          <p:cNvPr id="151" name="Representação simplificada, não ilustra os processos de negócio da supply chain"/>
          <p:cNvSpPr txBox="1">
            <a:spLocks noGrp="1"/>
          </p:cNvSpPr>
          <p:nvPr>
            <p:ph type="body" sz="half" idx="1"/>
          </p:nvPr>
        </p:nvSpPr>
        <p:spPr>
          <a:xfrm>
            <a:off x="1657350" y="3149600"/>
            <a:ext cx="10223500" cy="9296400"/>
          </a:xfrm>
          <a:prstGeom prst="rect">
            <a:avLst/>
          </a:prstGeom>
        </p:spPr>
        <p:txBody>
          <a:bodyPr/>
          <a:lstStyle/>
          <a:p>
            <a:pPr marL="558800" indent="-558800">
              <a:defRPr sz="3900"/>
            </a:pPr>
            <a:r>
              <a:t>Representação simplificada, não ilustra os processos de negócio da </a:t>
            </a:r>
            <a:r>
              <a:rPr i="1"/>
              <a:t>supply chain</a:t>
            </a:r>
            <a:r>
              <a:t> </a:t>
            </a:r>
          </a:p>
        </p:txBody>
      </p:sp>
      <p:pic>
        <p:nvPicPr>
          <p:cNvPr id="152" name="Image" descr="Image"/>
          <p:cNvPicPr>
            <a:picLocks noChangeAspect="1"/>
          </p:cNvPicPr>
          <p:nvPr/>
        </p:nvPicPr>
        <p:blipFill>
          <a:blip r:embed="rId3"/>
          <a:srcRect l="13663" t="6798" r="13663" b="15303"/>
          <a:stretch>
            <a:fillRect/>
          </a:stretch>
        </p:blipFill>
        <p:spPr>
          <a:xfrm>
            <a:off x="12229703" y="4195270"/>
            <a:ext cx="11328997" cy="7443899"/>
          </a:xfrm>
          <a:prstGeom prst="rect">
            <a:avLst/>
          </a:prstGeom>
          <a:ln w="12700">
            <a:miter lim="400000"/>
          </a:ln>
        </p:spPr>
      </p:pic>
      <p:sp>
        <p:nvSpPr>
          <p:cNvPr id="153" name="Image from: https://www.groupeseb.com/en/supply-chain"/>
          <p:cNvSpPr txBox="1"/>
          <p:nvPr/>
        </p:nvSpPr>
        <p:spPr>
          <a:xfrm>
            <a:off x="16016337" y="13192728"/>
            <a:ext cx="8299769" cy="47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500" b="0" i="1"/>
            </a:pPr>
            <a:r>
              <a:t>Image from: </a:t>
            </a:r>
            <a:r>
              <a:rPr u="sng">
                <a:hlinkClick r:id="rId4"/>
              </a:rPr>
              <a:t>https://www.groupeseb.com/en/supply-chain</a:t>
            </a:r>
          </a:p>
        </p:txBody>
      </p:sp>
      <p:sp>
        <p:nvSpPr>
          <p:cNvPr id="154" name="Multiplication Sign"/>
          <p:cNvSpPr/>
          <p:nvPr/>
        </p:nvSpPr>
        <p:spPr>
          <a:xfrm>
            <a:off x="14966162" y="4989027"/>
            <a:ext cx="5856275" cy="5856275"/>
          </a:xfrm>
          <a:custGeom>
            <a:avLst/>
            <a:gdLst/>
            <a:ahLst/>
            <a:cxnLst>
              <a:cxn ang="0">
                <a:pos x="wd2" y="hd2"/>
              </a:cxn>
              <a:cxn ang="5400000">
                <a:pos x="wd2" y="hd2"/>
              </a:cxn>
              <a:cxn ang="10800000">
                <a:pos x="wd2" y="hd2"/>
              </a:cxn>
              <a:cxn ang="16200000">
                <a:pos x="wd2" y="hd2"/>
              </a:cxn>
            </a:cxnLst>
            <a:rect l="0" t="0" r="r" b="b"/>
            <a:pathLst>
              <a:path w="21577" h="21577"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chemeClr val="accent5">
              <a:hueOff val="-82419"/>
              <a:satOff val="-9513"/>
              <a:lumOff val="-16343"/>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55" name="Slide Number"/>
          <p:cNvSpPr txBox="1">
            <a:spLocks noGrp="1"/>
          </p:cNvSpPr>
          <p:nvPr>
            <p:ph type="sldNum" sz="quarter" idx="4294967295"/>
          </p:nvPr>
        </p:nvSpPr>
        <p:spPr>
          <a:xfrm>
            <a:off x="12043765" y="13081000"/>
            <a:ext cx="283770" cy="46105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ontextualização"/>
          <p:cNvSpPr txBox="1">
            <a:spLocks noGrp="1"/>
          </p:cNvSpPr>
          <p:nvPr>
            <p:ph type="title"/>
          </p:nvPr>
        </p:nvSpPr>
        <p:spPr>
          <a:prstGeom prst="rect">
            <a:avLst/>
          </a:prstGeom>
        </p:spPr>
        <p:txBody>
          <a:bodyPr/>
          <a:lstStyle/>
          <a:p>
            <a:r>
              <a:t>Contextualização</a:t>
            </a:r>
          </a:p>
        </p:txBody>
      </p:sp>
      <p:sp>
        <p:nvSpPr>
          <p:cNvPr id="160" name="Materiais e Informação fluem em ambas as direcções da cadeia…"/>
          <p:cNvSpPr txBox="1">
            <a:spLocks noGrp="1"/>
          </p:cNvSpPr>
          <p:nvPr>
            <p:ph type="body" sz="half" idx="1"/>
          </p:nvPr>
        </p:nvSpPr>
        <p:spPr>
          <a:xfrm>
            <a:off x="1689100" y="3149600"/>
            <a:ext cx="9423539" cy="9296400"/>
          </a:xfrm>
          <a:prstGeom prst="rect">
            <a:avLst/>
          </a:prstGeom>
        </p:spPr>
        <p:txBody>
          <a:bodyPr/>
          <a:lstStyle/>
          <a:p>
            <a:r>
              <a:t>Materiais e Informação fluem em ambas as direcções da cadeia</a:t>
            </a:r>
          </a:p>
          <a:p>
            <a:r>
              <a:t>Fornecedores e revendedores têm as suas cadeias de abastecimento</a:t>
            </a:r>
          </a:p>
          <a:p>
            <a:r>
              <a:t>A </a:t>
            </a:r>
            <a:r>
              <a:rPr i="1"/>
              <a:t>supply chain</a:t>
            </a:r>
            <a:r>
              <a:t> pode ser interpretada como uma rede multi dimensional de troca de informação e itens físicos </a:t>
            </a:r>
          </a:p>
        </p:txBody>
      </p:sp>
      <p:grpSp>
        <p:nvGrpSpPr>
          <p:cNvPr id="166" name="Group"/>
          <p:cNvGrpSpPr/>
          <p:nvPr/>
        </p:nvGrpSpPr>
        <p:grpSpPr>
          <a:xfrm>
            <a:off x="11452704" y="3149600"/>
            <a:ext cx="12395201" cy="9296400"/>
            <a:chOff x="0" y="0"/>
            <a:chExt cx="12395199" cy="9296400"/>
          </a:xfrm>
        </p:grpSpPr>
        <p:pic>
          <p:nvPicPr>
            <p:cNvPr id="161" name="Image" descr="Image"/>
            <p:cNvPicPr>
              <a:picLocks noChangeAspect="1"/>
            </p:cNvPicPr>
            <p:nvPr/>
          </p:nvPicPr>
          <p:blipFill>
            <a:blip r:embed="rId3"/>
            <a:stretch>
              <a:fillRect/>
            </a:stretch>
          </p:blipFill>
          <p:spPr>
            <a:xfrm>
              <a:off x="0" y="0"/>
              <a:ext cx="12395200" cy="9296400"/>
            </a:xfrm>
            <a:prstGeom prst="rect">
              <a:avLst/>
            </a:prstGeom>
            <a:ln w="12700" cap="flat">
              <a:noFill/>
              <a:miter lim="400000"/>
            </a:ln>
            <a:effectLst/>
          </p:spPr>
        </p:pic>
        <p:sp>
          <p:nvSpPr>
            <p:cNvPr id="162" name="Double Arrow"/>
            <p:cNvSpPr/>
            <p:nvPr/>
          </p:nvSpPr>
          <p:spPr>
            <a:xfrm>
              <a:off x="4674901" y="7857380"/>
              <a:ext cx="3045396" cy="609384"/>
            </a:xfrm>
            <a:prstGeom prst="leftRightArrow">
              <a:avLst>
                <a:gd name="adj1" fmla="val 32000"/>
                <a:gd name="adj2" fmla="val 67581"/>
              </a:avLst>
            </a:prstGeom>
            <a:solidFill>
              <a:schemeClr val="accent6"/>
            </a:solidFill>
            <a:ln w="12700" cap="flat">
              <a:noFill/>
              <a:miter lim="400000"/>
            </a:ln>
            <a:effectLst/>
          </p:spPr>
          <p:txBody>
            <a:bodyPr wrap="square" lIns="0" tIns="0" rIns="0" bIns="0" numCol="1" anchor="ctr">
              <a:noAutofit/>
            </a:bodyPr>
            <a:lstStyle/>
            <a:p>
              <a:pPr>
                <a:defRPr sz="3200" b="0">
                  <a:latin typeface="+mn-lt"/>
                  <a:ea typeface="+mn-ea"/>
                  <a:cs typeface="+mn-cs"/>
                  <a:sym typeface="Helvetica Neue Medium"/>
                </a:defRPr>
              </a:pPr>
              <a:endParaRPr/>
            </a:p>
          </p:txBody>
        </p:sp>
        <p:sp>
          <p:nvSpPr>
            <p:cNvPr id="163" name="Informação"/>
            <p:cNvSpPr txBox="1"/>
            <p:nvPr/>
          </p:nvSpPr>
          <p:spPr>
            <a:xfrm>
              <a:off x="5426361" y="7572075"/>
              <a:ext cx="1617353" cy="413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100">
                  <a:solidFill>
                    <a:schemeClr val="accent6"/>
                  </a:solidFill>
                </a:defRPr>
              </a:lvl1pPr>
            </a:lstStyle>
            <a:p>
              <a:r>
                <a:t>Informação</a:t>
              </a:r>
            </a:p>
          </p:txBody>
        </p:sp>
        <p:sp>
          <p:nvSpPr>
            <p:cNvPr id="164" name="Double Arrow"/>
            <p:cNvSpPr/>
            <p:nvPr/>
          </p:nvSpPr>
          <p:spPr>
            <a:xfrm>
              <a:off x="4674901" y="994790"/>
              <a:ext cx="3045396" cy="609383"/>
            </a:xfrm>
            <a:prstGeom prst="leftRightArrow">
              <a:avLst>
                <a:gd name="adj1" fmla="val 32000"/>
                <a:gd name="adj2" fmla="val 67581"/>
              </a:avLst>
            </a:prstGeom>
            <a:solidFill>
              <a:schemeClr val="accent4">
                <a:hueOff val="-461056"/>
                <a:satOff val="4338"/>
                <a:lumOff val="-10225"/>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65" name="Materiais"/>
            <p:cNvSpPr txBox="1"/>
            <p:nvPr/>
          </p:nvSpPr>
          <p:spPr>
            <a:xfrm>
              <a:off x="5571952" y="709484"/>
              <a:ext cx="1326173" cy="4130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100">
                  <a:solidFill>
                    <a:schemeClr val="accent4">
                      <a:hueOff val="-461056"/>
                      <a:satOff val="4338"/>
                      <a:lumOff val="-10225"/>
                    </a:schemeClr>
                  </a:solidFill>
                </a:defRPr>
              </a:lvl1pPr>
            </a:lstStyle>
            <a:p>
              <a:r>
                <a:t>Materiais</a:t>
              </a:r>
            </a:p>
          </p:txBody>
        </p:sp>
      </p:grpSp>
      <p:sp>
        <p:nvSpPr>
          <p:cNvPr id="167" name="Image from: Wieland, Andreas; Wallenburg, Carl Marcus (2011): Supply-Chain-Management in stürmischen Zeiten. Berlin, p. 8."/>
          <p:cNvSpPr txBox="1"/>
          <p:nvPr/>
        </p:nvSpPr>
        <p:spPr>
          <a:xfrm>
            <a:off x="13392573" y="12900099"/>
            <a:ext cx="10951236" cy="854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2500" b="0" i="1"/>
            </a:lvl1pPr>
          </a:lstStyle>
          <a:p>
            <a:r>
              <a:t>Image from: Wieland, Andreas; Wallenburg, Carl Marcus (2011): Supply-Chain-Management in stürmischen Zeiten. Berlin, p. 8.</a:t>
            </a:r>
          </a:p>
        </p:txBody>
      </p:sp>
      <p:sp>
        <p:nvSpPr>
          <p:cNvPr id="168" name="Slide Number"/>
          <p:cNvSpPr txBox="1">
            <a:spLocks noGrp="1"/>
          </p:cNvSpPr>
          <p:nvPr>
            <p:ph type="sldNum" sz="quarter" idx="4294967295"/>
          </p:nvPr>
        </p:nvSpPr>
        <p:spPr>
          <a:xfrm>
            <a:off x="12043765" y="13081000"/>
            <a:ext cx="283770" cy="46105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ontextualização"/>
          <p:cNvSpPr txBox="1">
            <a:spLocks noGrp="1"/>
          </p:cNvSpPr>
          <p:nvPr>
            <p:ph type="title"/>
          </p:nvPr>
        </p:nvSpPr>
        <p:spPr>
          <a:prstGeom prst="rect">
            <a:avLst/>
          </a:prstGeom>
        </p:spPr>
        <p:txBody>
          <a:bodyPr/>
          <a:lstStyle/>
          <a:p>
            <a:r>
              <a:t>Contextualização</a:t>
            </a:r>
          </a:p>
        </p:txBody>
      </p:sp>
      <p:sp>
        <p:nvSpPr>
          <p:cNvPr id="173" name="Evoluções tecnológicas que suportam a digitalização da supply chain:…"/>
          <p:cNvSpPr txBox="1">
            <a:spLocks noGrp="1"/>
          </p:cNvSpPr>
          <p:nvPr>
            <p:ph type="body" sz="half" idx="1"/>
          </p:nvPr>
        </p:nvSpPr>
        <p:spPr>
          <a:xfrm>
            <a:off x="1689100" y="3149600"/>
            <a:ext cx="9452815" cy="9296400"/>
          </a:xfrm>
          <a:prstGeom prst="rect">
            <a:avLst/>
          </a:prstGeom>
        </p:spPr>
        <p:txBody>
          <a:bodyPr/>
          <a:lstStyle/>
          <a:p>
            <a:r>
              <a:rPr dirty="0" err="1"/>
              <a:t>Evoluções</a:t>
            </a:r>
            <a:r>
              <a:rPr dirty="0"/>
              <a:t> </a:t>
            </a:r>
            <a:r>
              <a:rPr dirty="0" err="1"/>
              <a:t>tecnológicas</a:t>
            </a:r>
            <a:r>
              <a:rPr dirty="0"/>
              <a:t> que </a:t>
            </a:r>
            <a:r>
              <a:rPr dirty="0" err="1"/>
              <a:t>suportam</a:t>
            </a:r>
            <a:r>
              <a:rPr dirty="0"/>
              <a:t> a </a:t>
            </a:r>
            <a:r>
              <a:rPr dirty="0" err="1"/>
              <a:t>digitalização</a:t>
            </a:r>
            <a:r>
              <a:rPr dirty="0"/>
              <a:t> da </a:t>
            </a:r>
            <a:r>
              <a:rPr i="1" dirty="0"/>
              <a:t>supply chain</a:t>
            </a:r>
            <a:r>
              <a:rPr dirty="0"/>
              <a:t>:</a:t>
            </a:r>
          </a:p>
          <a:p>
            <a:pPr lvl="1"/>
            <a:r>
              <a:rPr b="1" dirty="0"/>
              <a:t>UHF RFID:</a:t>
            </a:r>
            <a:r>
              <a:rPr dirty="0"/>
              <a:t> </a:t>
            </a:r>
            <a:r>
              <a:rPr dirty="0" err="1"/>
              <a:t>redução</a:t>
            </a:r>
            <a:r>
              <a:rPr dirty="0"/>
              <a:t> no </a:t>
            </a:r>
            <a:r>
              <a:rPr dirty="0" err="1"/>
              <a:t>preço</a:t>
            </a:r>
            <a:r>
              <a:rPr dirty="0"/>
              <a:t> das tags, performance e </a:t>
            </a:r>
            <a:r>
              <a:rPr dirty="0" err="1"/>
              <a:t>segurança</a:t>
            </a:r>
            <a:r>
              <a:rPr dirty="0"/>
              <a:t> </a:t>
            </a:r>
          </a:p>
          <a:p>
            <a:pPr lvl="1"/>
            <a:r>
              <a:rPr b="1" dirty="0"/>
              <a:t>IoT:</a:t>
            </a:r>
            <a:r>
              <a:rPr dirty="0"/>
              <a:t> </a:t>
            </a:r>
            <a:r>
              <a:rPr dirty="0" err="1"/>
              <a:t>aquisição</a:t>
            </a:r>
            <a:r>
              <a:rPr dirty="0"/>
              <a:t> de dados de forma </a:t>
            </a:r>
            <a:r>
              <a:rPr dirty="0" err="1"/>
              <a:t>económica</a:t>
            </a:r>
            <a:r>
              <a:rPr dirty="0"/>
              <a:t> e </a:t>
            </a:r>
            <a:r>
              <a:rPr dirty="0" err="1"/>
              <a:t>eficiente</a:t>
            </a:r>
            <a:endParaRPr dirty="0"/>
          </a:p>
          <a:p>
            <a:pPr lvl="1"/>
            <a:r>
              <a:rPr b="1" dirty="0"/>
              <a:t>Ind</a:t>
            </a:r>
            <a:r>
              <a:rPr lang="en-PT" b="1" dirty="0"/>
              <a:t>ú</a:t>
            </a:r>
            <a:r>
              <a:rPr b="1" dirty="0"/>
              <a:t>stria 4.0:</a:t>
            </a:r>
            <a:r>
              <a:rPr dirty="0"/>
              <a:t> </a:t>
            </a:r>
            <a:r>
              <a:rPr dirty="0" err="1"/>
              <a:t>melhores</a:t>
            </a:r>
            <a:r>
              <a:rPr dirty="0"/>
              <a:t> </a:t>
            </a:r>
            <a:r>
              <a:rPr dirty="0" err="1"/>
              <a:t>previsões</a:t>
            </a:r>
            <a:r>
              <a:rPr dirty="0"/>
              <a:t> </a:t>
            </a:r>
            <a:r>
              <a:rPr dirty="0" err="1"/>
              <a:t>na</a:t>
            </a:r>
            <a:r>
              <a:rPr dirty="0"/>
              <a:t> </a:t>
            </a:r>
            <a:r>
              <a:rPr dirty="0" err="1"/>
              <a:t>produção</a:t>
            </a:r>
            <a:r>
              <a:rPr dirty="0"/>
              <a:t> de </a:t>
            </a:r>
            <a:r>
              <a:rPr dirty="0" err="1"/>
              <a:t>produtos</a:t>
            </a:r>
            <a:endParaRPr dirty="0"/>
          </a:p>
          <a:p>
            <a:pPr lvl="1"/>
            <a:r>
              <a:rPr b="1" i="1" dirty="0"/>
              <a:t>Cloud computing</a:t>
            </a:r>
            <a:r>
              <a:rPr b="1" dirty="0"/>
              <a:t>:</a:t>
            </a:r>
            <a:r>
              <a:rPr dirty="0"/>
              <a:t> </a:t>
            </a:r>
            <a:r>
              <a:rPr dirty="0" err="1"/>
              <a:t>disponibilidade</a:t>
            </a:r>
            <a:r>
              <a:rPr dirty="0"/>
              <a:t> sob </a:t>
            </a:r>
            <a:r>
              <a:rPr dirty="0" err="1"/>
              <a:t>demanda</a:t>
            </a:r>
            <a:r>
              <a:rPr dirty="0"/>
              <a:t> de </a:t>
            </a:r>
            <a:r>
              <a:rPr dirty="0" err="1"/>
              <a:t>recursos</a:t>
            </a:r>
            <a:r>
              <a:rPr dirty="0"/>
              <a:t> </a:t>
            </a:r>
            <a:r>
              <a:rPr dirty="0" err="1"/>
              <a:t>computacionais</a:t>
            </a:r>
            <a:endParaRPr dirty="0"/>
          </a:p>
        </p:txBody>
      </p:sp>
      <p:pic>
        <p:nvPicPr>
          <p:cNvPr id="174" name="Image" descr="Image"/>
          <p:cNvPicPr>
            <a:picLocks noChangeAspect="1"/>
          </p:cNvPicPr>
          <p:nvPr/>
        </p:nvPicPr>
        <p:blipFill>
          <a:blip r:embed="rId3"/>
          <a:srcRect l="11424" t="5993" r="11424" b="2799"/>
          <a:stretch>
            <a:fillRect/>
          </a:stretch>
        </p:blipFill>
        <p:spPr>
          <a:xfrm>
            <a:off x="11719520" y="3677679"/>
            <a:ext cx="12349583" cy="8453147"/>
          </a:xfrm>
          <a:prstGeom prst="rect">
            <a:avLst/>
          </a:prstGeom>
          <a:ln w="12700">
            <a:miter lim="400000"/>
          </a:ln>
        </p:spPr>
      </p:pic>
      <p:sp>
        <p:nvSpPr>
          <p:cNvPr id="175" name="Image from: https://www.e-zigurat.com/innovation-school/blog/what-do-the-next-five-years-hold-for-the-iot/"/>
          <p:cNvSpPr txBox="1"/>
          <p:nvPr/>
        </p:nvSpPr>
        <p:spPr>
          <a:xfrm>
            <a:off x="14877262" y="12884175"/>
            <a:ext cx="9452815" cy="854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2500" b="0" i="1"/>
            </a:lvl1pPr>
          </a:lstStyle>
          <a:p>
            <a:r>
              <a:t>Image from: https://www.e-zigurat.com/innovation-school/blog/what-do-the-next-five-years-hold-for-the-iot/</a:t>
            </a:r>
          </a:p>
        </p:txBody>
      </p:sp>
      <p:sp>
        <p:nvSpPr>
          <p:cNvPr id="176" name="Slide Number"/>
          <p:cNvSpPr txBox="1">
            <a:spLocks noGrp="1"/>
          </p:cNvSpPr>
          <p:nvPr>
            <p:ph type="sldNum" sz="quarter" idx="4294967295"/>
          </p:nvPr>
        </p:nvSpPr>
        <p:spPr>
          <a:xfrm>
            <a:off x="12043765" y="13081000"/>
            <a:ext cx="283770" cy="46105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ontextualização"/>
          <p:cNvSpPr txBox="1">
            <a:spLocks noGrp="1"/>
          </p:cNvSpPr>
          <p:nvPr>
            <p:ph type="title"/>
          </p:nvPr>
        </p:nvSpPr>
        <p:spPr>
          <a:prstGeom prst="rect">
            <a:avLst/>
          </a:prstGeom>
        </p:spPr>
        <p:txBody>
          <a:bodyPr/>
          <a:lstStyle/>
          <a:p>
            <a:r>
              <a:t>Contextualização</a:t>
            </a:r>
          </a:p>
        </p:txBody>
      </p:sp>
      <p:sp>
        <p:nvSpPr>
          <p:cNvPr id="181" name="A dissertação foca-se em resolver problemas na gestão de stock em lojas de venda ao cliente…"/>
          <p:cNvSpPr txBox="1">
            <a:spLocks noGrp="1"/>
          </p:cNvSpPr>
          <p:nvPr>
            <p:ph type="body" sz="half" idx="1"/>
          </p:nvPr>
        </p:nvSpPr>
        <p:spPr>
          <a:xfrm>
            <a:off x="1689100" y="3149600"/>
            <a:ext cx="9423539" cy="9296400"/>
          </a:xfrm>
          <a:prstGeom prst="rect">
            <a:avLst/>
          </a:prstGeom>
        </p:spPr>
        <p:txBody>
          <a:bodyPr/>
          <a:lstStyle/>
          <a:p>
            <a:r>
              <a:rPr dirty="0"/>
              <a:t>A </a:t>
            </a:r>
            <a:r>
              <a:rPr dirty="0" err="1"/>
              <a:t>dissertação</a:t>
            </a:r>
            <a:r>
              <a:rPr dirty="0"/>
              <a:t> </a:t>
            </a:r>
            <a:r>
              <a:rPr dirty="0" err="1"/>
              <a:t>foca</a:t>
            </a:r>
            <a:r>
              <a:rPr dirty="0"/>
              <a:t>-se </a:t>
            </a:r>
            <a:r>
              <a:rPr dirty="0" err="1"/>
              <a:t>em</a:t>
            </a:r>
            <a:r>
              <a:rPr dirty="0"/>
              <a:t> resolver </a:t>
            </a:r>
            <a:r>
              <a:rPr dirty="0" err="1"/>
              <a:t>problemas</a:t>
            </a:r>
            <a:r>
              <a:rPr dirty="0"/>
              <a:t> </a:t>
            </a:r>
            <a:r>
              <a:rPr dirty="0" err="1"/>
              <a:t>na</a:t>
            </a:r>
            <a:r>
              <a:rPr dirty="0"/>
              <a:t> </a:t>
            </a:r>
            <a:r>
              <a:rPr dirty="0" err="1"/>
              <a:t>gestão</a:t>
            </a:r>
            <a:r>
              <a:rPr dirty="0"/>
              <a:t> de </a:t>
            </a:r>
            <a:r>
              <a:rPr i="1" dirty="0"/>
              <a:t>stock</a:t>
            </a:r>
            <a:r>
              <a:rPr dirty="0"/>
              <a:t> </a:t>
            </a:r>
            <a:r>
              <a:rPr dirty="0" err="1"/>
              <a:t>em</a:t>
            </a:r>
            <a:r>
              <a:rPr dirty="0"/>
              <a:t> </a:t>
            </a:r>
            <a:r>
              <a:rPr dirty="0" err="1"/>
              <a:t>lojas</a:t>
            </a:r>
            <a:r>
              <a:rPr dirty="0"/>
              <a:t> de </a:t>
            </a:r>
            <a:r>
              <a:rPr dirty="0" err="1"/>
              <a:t>venda</a:t>
            </a:r>
            <a:r>
              <a:rPr dirty="0"/>
              <a:t> </a:t>
            </a:r>
            <a:r>
              <a:rPr dirty="0" err="1"/>
              <a:t>ao</a:t>
            </a:r>
            <a:r>
              <a:rPr dirty="0"/>
              <a:t> </a:t>
            </a:r>
            <a:r>
              <a:rPr dirty="0" err="1"/>
              <a:t>cliente</a:t>
            </a:r>
            <a:endParaRPr dirty="0"/>
          </a:p>
          <a:p>
            <a:r>
              <a:rPr dirty="0"/>
              <a:t>A </a:t>
            </a:r>
            <a:r>
              <a:rPr lang="en-PT" dirty="0"/>
              <a:t>á</a:t>
            </a:r>
            <a:r>
              <a:rPr dirty="0"/>
              <a:t>rea </a:t>
            </a:r>
            <a:r>
              <a:rPr dirty="0" err="1"/>
              <a:t>é</a:t>
            </a:r>
            <a:r>
              <a:rPr dirty="0"/>
              <a:t> </a:t>
            </a:r>
            <a:r>
              <a:rPr dirty="0" err="1"/>
              <a:t>pouco</a:t>
            </a:r>
            <a:r>
              <a:rPr dirty="0"/>
              <a:t> </a:t>
            </a:r>
            <a:r>
              <a:rPr dirty="0" err="1"/>
              <a:t>trabalhada</a:t>
            </a:r>
            <a:r>
              <a:rPr dirty="0"/>
              <a:t>: </a:t>
            </a:r>
            <a:r>
              <a:rPr dirty="0" err="1"/>
              <a:t>lojas</a:t>
            </a:r>
            <a:r>
              <a:rPr dirty="0"/>
              <a:t> de </a:t>
            </a:r>
            <a:r>
              <a:rPr dirty="0" err="1"/>
              <a:t>venda</a:t>
            </a:r>
            <a:r>
              <a:rPr dirty="0"/>
              <a:t> </a:t>
            </a:r>
            <a:r>
              <a:rPr dirty="0" err="1"/>
              <a:t>ao</a:t>
            </a:r>
            <a:r>
              <a:rPr dirty="0"/>
              <a:t> </a:t>
            </a:r>
            <a:r>
              <a:rPr dirty="0" err="1"/>
              <a:t>cliente</a:t>
            </a:r>
            <a:r>
              <a:rPr dirty="0"/>
              <a:t> </a:t>
            </a:r>
            <a:r>
              <a:rPr dirty="0" err="1"/>
              <a:t>não</a:t>
            </a:r>
            <a:r>
              <a:rPr dirty="0"/>
              <a:t> </a:t>
            </a:r>
            <a:r>
              <a:rPr dirty="0" err="1"/>
              <a:t>têm</a:t>
            </a:r>
            <a:r>
              <a:rPr dirty="0"/>
              <a:t> </a:t>
            </a:r>
            <a:r>
              <a:rPr dirty="0" err="1"/>
              <a:t>recursos</a:t>
            </a:r>
            <a:r>
              <a:rPr dirty="0"/>
              <a:t> e </a:t>
            </a:r>
            <a:r>
              <a:rPr dirty="0" err="1"/>
              <a:t>equipas</a:t>
            </a:r>
            <a:r>
              <a:rPr dirty="0"/>
              <a:t> de </a:t>
            </a:r>
            <a:r>
              <a:rPr i="1" dirty="0"/>
              <a:t>R&amp;D</a:t>
            </a:r>
          </a:p>
        </p:txBody>
      </p:sp>
      <p:grpSp>
        <p:nvGrpSpPr>
          <p:cNvPr id="187" name="Group"/>
          <p:cNvGrpSpPr/>
          <p:nvPr/>
        </p:nvGrpSpPr>
        <p:grpSpPr>
          <a:xfrm>
            <a:off x="11452704" y="3149600"/>
            <a:ext cx="12395201" cy="9296400"/>
            <a:chOff x="0" y="0"/>
            <a:chExt cx="12395199" cy="9296400"/>
          </a:xfrm>
        </p:grpSpPr>
        <p:pic>
          <p:nvPicPr>
            <p:cNvPr id="182" name="Image" descr="Image"/>
            <p:cNvPicPr>
              <a:picLocks noChangeAspect="1"/>
            </p:cNvPicPr>
            <p:nvPr/>
          </p:nvPicPr>
          <p:blipFill>
            <a:blip r:embed="rId3"/>
            <a:stretch>
              <a:fillRect/>
            </a:stretch>
          </p:blipFill>
          <p:spPr>
            <a:xfrm>
              <a:off x="0" y="0"/>
              <a:ext cx="12395200" cy="9296400"/>
            </a:xfrm>
            <a:prstGeom prst="rect">
              <a:avLst/>
            </a:prstGeom>
            <a:ln w="12700" cap="flat">
              <a:noFill/>
              <a:miter lim="400000"/>
            </a:ln>
            <a:effectLst/>
          </p:spPr>
        </p:pic>
        <p:sp>
          <p:nvSpPr>
            <p:cNvPr id="183" name="Double Arrow"/>
            <p:cNvSpPr/>
            <p:nvPr/>
          </p:nvSpPr>
          <p:spPr>
            <a:xfrm>
              <a:off x="4674901" y="7857380"/>
              <a:ext cx="3045396" cy="609384"/>
            </a:xfrm>
            <a:prstGeom prst="leftRightArrow">
              <a:avLst>
                <a:gd name="adj1" fmla="val 32000"/>
                <a:gd name="adj2" fmla="val 67581"/>
              </a:avLst>
            </a:prstGeom>
            <a:solidFill>
              <a:schemeClr val="accent6"/>
            </a:solidFill>
            <a:ln w="12700" cap="flat">
              <a:noFill/>
              <a:miter lim="400000"/>
            </a:ln>
            <a:effectLst/>
          </p:spPr>
          <p:txBody>
            <a:bodyPr wrap="square" lIns="0" tIns="0" rIns="0" bIns="0" numCol="1" anchor="ctr">
              <a:noAutofit/>
            </a:bodyPr>
            <a:lstStyle/>
            <a:p>
              <a:pPr>
                <a:defRPr sz="3200" b="0">
                  <a:latin typeface="+mn-lt"/>
                  <a:ea typeface="+mn-ea"/>
                  <a:cs typeface="+mn-cs"/>
                  <a:sym typeface="Helvetica Neue Medium"/>
                </a:defRPr>
              </a:pPr>
              <a:endParaRPr/>
            </a:p>
          </p:txBody>
        </p:sp>
        <p:sp>
          <p:nvSpPr>
            <p:cNvPr id="184" name="Informação"/>
            <p:cNvSpPr txBox="1"/>
            <p:nvPr/>
          </p:nvSpPr>
          <p:spPr>
            <a:xfrm>
              <a:off x="5426361" y="7572075"/>
              <a:ext cx="1617353" cy="413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100">
                  <a:solidFill>
                    <a:schemeClr val="accent6"/>
                  </a:solidFill>
                </a:defRPr>
              </a:lvl1pPr>
            </a:lstStyle>
            <a:p>
              <a:r>
                <a:t>Informação</a:t>
              </a:r>
            </a:p>
          </p:txBody>
        </p:sp>
        <p:sp>
          <p:nvSpPr>
            <p:cNvPr id="185" name="Double Arrow"/>
            <p:cNvSpPr/>
            <p:nvPr/>
          </p:nvSpPr>
          <p:spPr>
            <a:xfrm>
              <a:off x="4674901" y="994790"/>
              <a:ext cx="3045396" cy="609383"/>
            </a:xfrm>
            <a:prstGeom prst="leftRightArrow">
              <a:avLst>
                <a:gd name="adj1" fmla="val 32000"/>
                <a:gd name="adj2" fmla="val 67581"/>
              </a:avLst>
            </a:prstGeom>
            <a:solidFill>
              <a:schemeClr val="accent4">
                <a:hueOff val="-461056"/>
                <a:satOff val="4338"/>
                <a:lumOff val="-10225"/>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86" name="Materiais"/>
            <p:cNvSpPr txBox="1"/>
            <p:nvPr/>
          </p:nvSpPr>
          <p:spPr>
            <a:xfrm>
              <a:off x="5571952" y="709484"/>
              <a:ext cx="1326173" cy="4130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100">
                  <a:solidFill>
                    <a:schemeClr val="accent4">
                      <a:hueOff val="-461056"/>
                      <a:satOff val="4338"/>
                      <a:lumOff val="-10225"/>
                    </a:schemeClr>
                  </a:solidFill>
                </a:defRPr>
              </a:lvl1pPr>
            </a:lstStyle>
            <a:p>
              <a:r>
                <a:t>Materiais</a:t>
              </a:r>
            </a:p>
          </p:txBody>
        </p:sp>
      </p:grpSp>
      <p:sp>
        <p:nvSpPr>
          <p:cNvPr id="188" name="Image from: Wieland, Andreas; Wallenburg, Carl Marcus (2011): Supply-Chain-Management in stürmischen Zeiten. Berlin, p. 8."/>
          <p:cNvSpPr txBox="1"/>
          <p:nvPr/>
        </p:nvSpPr>
        <p:spPr>
          <a:xfrm>
            <a:off x="13392573" y="12900099"/>
            <a:ext cx="10951236" cy="854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2500" b="0" i="1"/>
            </a:lvl1pPr>
          </a:lstStyle>
          <a:p>
            <a:r>
              <a:t>Image from: Wieland, Andreas; Wallenburg, Carl Marcus (2011): Supply-Chain-Management in stürmischen Zeiten. Berlin, p. 8.</a:t>
            </a:r>
          </a:p>
        </p:txBody>
      </p:sp>
      <p:sp>
        <p:nvSpPr>
          <p:cNvPr id="189" name="Slide Number"/>
          <p:cNvSpPr txBox="1">
            <a:spLocks noGrp="1"/>
          </p:cNvSpPr>
          <p:nvPr>
            <p:ph type="sldNum" sz="quarter" idx="4294967295"/>
          </p:nvPr>
        </p:nvSpPr>
        <p:spPr>
          <a:xfrm>
            <a:off x="12043765" y="13081000"/>
            <a:ext cx="283770" cy="46105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
        <p:nvSpPr>
          <p:cNvPr id="190" name="Rectangle"/>
          <p:cNvSpPr/>
          <p:nvPr/>
        </p:nvSpPr>
        <p:spPr>
          <a:xfrm>
            <a:off x="20226635" y="3487661"/>
            <a:ext cx="1934140" cy="9182101"/>
          </a:xfrm>
          <a:prstGeom prst="rect">
            <a:avLst/>
          </a:prstGeom>
          <a:ln w="114300">
            <a:solidFill>
              <a:schemeClr val="accent1">
                <a:lumOff val="-13575"/>
              </a:scheme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Contextualização"/>
          <p:cNvSpPr txBox="1">
            <a:spLocks noGrp="1"/>
          </p:cNvSpPr>
          <p:nvPr>
            <p:ph type="title"/>
          </p:nvPr>
        </p:nvSpPr>
        <p:spPr>
          <a:prstGeom prst="rect">
            <a:avLst/>
          </a:prstGeom>
        </p:spPr>
        <p:txBody>
          <a:bodyPr/>
          <a:lstStyle/>
          <a:p>
            <a:r>
              <a:t>Contextualização</a:t>
            </a:r>
          </a:p>
        </p:txBody>
      </p:sp>
      <p:sp>
        <p:nvSpPr>
          <p:cNvPr id="195" name="Prevenir falta de stock…"/>
          <p:cNvSpPr txBox="1">
            <a:spLocks noGrp="1"/>
          </p:cNvSpPr>
          <p:nvPr>
            <p:ph type="body" sz="half" idx="1"/>
          </p:nvPr>
        </p:nvSpPr>
        <p:spPr>
          <a:xfrm>
            <a:off x="1689100" y="3302000"/>
            <a:ext cx="8554461" cy="9296400"/>
          </a:xfrm>
          <a:prstGeom prst="rect">
            <a:avLst/>
          </a:prstGeom>
        </p:spPr>
        <p:txBody>
          <a:bodyPr/>
          <a:lstStyle/>
          <a:p>
            <a:pPr marL="583095" indent="-583095"/>
            <a:r>
              <a:t>Prevenir falta de </a:t>
            </a:r>
            <a:r>
              <a:rPr i="1"/>
              <a:t>stock</a:t>
            </a:r>
          </a:p>
          <a:p>
            <a:pPr marL="583095" indent="-583095"/>
            <a:r>
              <a:t>Receber </a:t>
            </a:r>
            <a:r>
              <a:rPr i="1"/>
              <a:t>stock</a:t>
            </a:r>
            <a:r>
              <a:t> de forma oportuna</a:t>
            </a:r>
          </a:p>
          <a:p>
            <a:pPr marL="583095" indent="-583095"/>
            <a:r>
              <a:t>Reduzir erros referentes a contagens manuais</a:t>
            </a:r>
          </a:p>
          <a:p>
            <a:pPr marL="583095" indent="-583095"/>
            <a:r>
              <a:t>Saber em tempo real o estado de </a:t>
            </a:r>
            <a:r>
              <a:rPr i="1"/>
              <a:t>stock</a:t>
            </a:r>
          </a:p>
        </p:txBody>
      </p:sp>
      <p:grpSp>
        <p:nvGrpSpPr>
          <p:cNvPr id="198" name="Group"/>
          <p:cNvGrpSpPr/>
          <p:nvPr/>
        </p:nvGrpSpPr>
        <p:grpSpPr>
          <a:xfrm>
            <a:off x="11149094" y="4657425"/>
            <a:ext cx="12720240" cy="6585550"/>
            <a:chOff x="0" y="0"/>
            <a:chExt cx="12720239" cy="6585548"/>
          </a:xfrm>
        </p:grpSpPr>
        <p:pic>
          <p:nvPicPr>
            <p:cNvPr id="196" name="sleeve.pdf" descr="sleeve.pdf"/>
            <p:cNvPicPr>
              <a:picLocks noChangeAspect="1"/>
            </p:cNvPicPr>
            <p:nvPr/>
          </p:nvPicPr>
          <p:blipFill>
            <a:blip r:embed="rId3"/>
            <a:stretch>
              <a:fillRect/>
            </a:stretch>
          </p:blipFill>
          <p:spPr>
            <a:xfrm>
              <a:off x="0" y="0"/>
              <a:ext cx="5871632" cy="6585549"/>
            </a:xfrm>
            <a:prstGeom prst="rect">
              <a:avLst/>
            </a:prstGeom>
            <a:ln w="12700" cap="flat">
              <a:noFill/>
              <a:miter lim="400000"/>
            </a:ln>
            <a:effectLst/>
          </p:spPr>
        </p:pic>
        <p:pic>
          <p:nvPicPr>
            <p:cNvPr id="197" name="sleeveboxes.jpeg" descr="sleeveboxes.jpeg"/>
            <p:cNvPicPr>
              <a:picLocks noChangeAspect="1"/>
            </p:cNvPicPr>
            <p:nvPr/>
          </p:nvPicPr>
          <p:blipFill>
            <a:blip r:embed="rId4"/>
            <a:stretch>
              <a:fillRect/>
            </a:stretch>
          </p:blipFill>
          <p:spPr>
            <a:xfrm>
              <a:off x="6317059" y="0"/>
              <a:ext cx="6403181" cy="6585549"/>
            </a:xfrm>
            <a:prstGeom prst="rect">
              <a:avLst/>
            </a:prstGeom>
            <a:ln w="12700" cap="flat">
              <a:noFill/>
              <a:miter lim="400000"/>
            </a:ln>
            <a:effectLst/>
          </p:spPr>
        </p:pic>
      </p:grpSp>
      <p:sp>
        <p:nvSpPr>
          <p:cNvPr id="199" name="Slide Number"/>
          <p:cNvSpPr txBox="1">
            <a:spLocks noGrp="1"/>
          </p:cNvSpPr>
          <p:nvPr>
            <p:ph type="sldNum" sz="quarter" idx="4294967295"/>
          </p:nvPr>
        </p:nvSpPr>
        <p:spPr>
          <a:xfrm>
            <a:off x="12043765" y="13081000"/>
            <a:ext cx="283770" cy="46105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
        <p:nvSpPr>
          <p:cNvPr id="200" name="Caso Prático"/>
          <p:cNvSpPr txBox="1"/>
          <p:nvPr/>
        </p:nvSpPr>
        <p:spPr>
          <a:xfrm>
            <a:off x="1689100" y="1732349"/>
            <a:ext cx="21005800" cy="228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7800" b="0">
                <a:latin typeface="+mn-lt"/>
                <a:ea typeface="+mn-ea"/>
                <a:cs typeface="+mn-cs"/>
                <a:sym typeface="Helvetica Neue Medium"/>
              </a:defRPr>
            </a:lvl1pPr>
          </a:lstStyle>
          <a:p>
            <a:r>
              <a:t>Caso Prático</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701</TotalTime>
  <Words>5048</Words>
  <Application>Microsoft Macintosh PowerPoint</Application>
  <PresentationFormat>Custom</PresentationFormat>
  <Paragraphs>352</Paragraphs>
  <Slides>38</Slides>
  <Notes>37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Helvetica Neue</vt:lpstr>
      <vt:lpstr>Helvetica Neue Light</vt:lpstr>
      <vt:lpstr>Helvetica Neue Medium</vt:lpstr>
      <vt:lpstr>White</vt:lpstr>
      <vt:lpstr>EPCGlobal Architecture: Smart Shelf Implementation for Retail Inventory Management </vt:lpstr>
      <vt:lpstr>Conteúdo</vt:lpstr>
      <vt:lpstr>Contextualização</vt:lpstr>
      <vt:lpstr>Contextualização</vt:lpstr>
      <vt:lpstr>Contextualização</vt:lpstr>
      <vt:lpstr>Contextualização</vt:lpstr>
      <vt:lpstr>Contextualização</vt:lpstr>
      <vt:lpstr>Contextualização</vt:lpstr>
      <vt:lpstr>Contextualização</vt:lpstr>
      <vt:lpstr>Objectivos</vt:lpstr>
      <vt:lpstr>Solução</vt:lpstr>
      <vt:lpstr>UHF RFID</vt:lpstr>
      <vt:lpstr>Solução</vt:lpstr>
      <vt:lpstr>Arquitectura EPCGlobal</vt:lpstr>
      <vt:lpstr>Arquitectura EPCGlobal</vt:lpstr>
      <vt:lpstr>Arquitectura EPCGlobal</vt:lpstr>
      <vt:lpstr>Arquitectura EPCGlobal</vt:lpstr>
      <vt:lpstr>Arquitectura EPCGlobal</vt:lpstr>
      <vt:lpstr>Desenvolvimento</vt:lpstr>
      <vt:lpstr>Desenvolvimento</vt:lpstr>
      <vt:lpstr>Desenvolvimento</vt:lpstr>
      <vt:lpstr>Desenvolvimento</vt:lpstr>
      <vt:lpstr>Desenvolvimento</vt:lpstr>
      <vt:lpstr>Desenvolvimento</vt:lpstr>
      <vt:lpstr>Desenvolvimento</vt:lpstr>
      <vt:lpstr>Desenvolvimento</vt:lpstr>
      <vt:lpstr>Desenvolvimento</vt:lpstr>
      <vt:lpstr>Desenvolvimento</vt:lpstr>
      <vt:lpstr>Teste 1: Orientação Ótima de tags</vt:lpstr>
      <vt:lpstr>Teste 2: RF Survey</vt:lpstr>
      <vt:lpstr>Teste 3: Singulation Stress</vt:lpstr>
      <vt:lpstr>Teste 4: Validação de operação</vt:lpstr>
      <vt:lpstr>Conclusão</vt:lpstr>
      <vt:lpstr>Conclusão</vt:lpstr>
      <vt:lpstr>Conclusão</vt:lpstr>
      <vt:lpstr>Trabalho Futuro</vt:lpstr>
      <vt:lpstr>Muito obrigado pela atenção</vt:lpstr>
      <vt:lpstr>EPCGlobal Architecture: Smart Shelf Implementation for Retail Inventory Management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EPCGlobal Architecture: Smart Shelf Implementation for Retail Inventory Management </dc:title>
  <cp:lastModifiedBy>Diogo Correia</cp:lastModifiedBy>
  <cp:revision>12</cp:revision>
  <dcterms:modified xsi:type="dcterms:W3CDTF">2021-02-10T22:56:19Z</dcterms:modified>
</cp:coreProperties>
</file>